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37"/>
  </p:notesMasterIdLst>
  <p:sldIdLst>
    <p:sldId id="265" r:id="rId3"/>
    <p:sldId id="266" r:id="rId4"/>
    <p:sldId id="292" r:id="rId5"/>
    <p:sldId id="306" r:id="rId6"/>
    <p:sldId id="307" r:id="rId7"/>
    <p:sldId id="310" r:id="rId8"/>
    <p:sldId id="434" r:id="rId9"/>
    <p:sldId id="433" r:id="rId10"/>
    <p:sldId id="365" r:id="rId11"/>
    <p:sldId id="308" r:id="rId12"/>
    <p:sldId id="436" r:id="rId13"/>
    <p:sldId id="437" r:id="rId14"/>
    <p:sldId id="311" r:id="rId15"/>
    <p:sldId id="435" r:id="rId16"/>
    <p:sldId id="438" r:id="rId17"/>
    <p:sldId id="440" r:id="rId18"/>
    <p:sldId id="441" r:id="rId19"/>
    <p:sldId id="309" r:id="rId20"/>
    <p:sldId id="442" r:id="rId21"/>
    <p:sldId id="443" r:id="rId22"/>
    <p:sldId id="444" r:id="rId23"/>
    <p:sldId id="445" r:id="rId24"/>
    <p:sldId id="312" r:id="rId25"/>
    <p:sldId id="313" r:id="rId26"/>
    <p:sldId id="319" r:id="rId27"/>
    <p:sldId id="335" r:id="rId28"/>
    <p:sldId id="446" r:id="rId29"/>
    <p:sldId id="341" r:id="rId30"/>
    <p:sldId id="447" r:id="rId31"/>
    <p:sldId id="342" r:id="rId32"/>
    <p:sldId id="404" r:id="rId33"/>
    <p:sldId id="430" r:id="rId34"/>
    <p:sldId id="431" r:id="rId35"/>
    <p:sldId id="432" r:id="rId36"/>
  </p:sldIdLst>
  <p:sldSz cx="9144000" cy="5143500" type="screen16x9"/>
  <p:notesSz cx="6858000" cy="9144000"/>
  <p:embeddedFontLst>
    <p:embeddedFont>
      <p:font typeface="Helvetica Neue" panose="020B0604020202020204" charset="0"/>
      <p:regular r:id="rId38"/>
      <p:bold r:id="rId39"/>
      <p:italic r:id="rId40"/>
      <p:boldItalic r:id="rId41"/>
    </p:embeddedFont>
    <p:embeddedFont>
      <p:font typeface="Helvetica Neue Light" panose="020B0604020202020204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Lato Light" panose="020F0502020204030203" pitchFamily="3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Montserrat ExtraBold" panose="00000900000000000000" pitchFamily="2" charset="0"/>
      <p:bold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  <p:embeddedFont>
      <p:font typeface="Open Sans Light" panose="020B0306030504020204" pitchFamily="34" charset="0"/>
      <p:regular r:id="rId64"/>
      <p:bold r:id="rId65"/>
      <p:italic r:id="rId66"/>
      <p:boldItalic r:id="rId67"/>
    </p:embeddedFont>
    <p:embeddedFont>
      <p:font typeface="Open Sans SemiBold" panose="020B0706030804020204" pitchFamily="34" charset="0"/>
      <p:regular r:id="rId68"/>
      <p:bold r:id="rId69"/>
      <p:italic r:id="rId70"/>
      <p:boldItalic r:id="rId71"/>
    </p:embeddedFont>
    <p:embeddedFont>
      <p:font typeface="Raleway Medium" pitchFamily="2" charset="0"/>
      <p:regular r:id="rId72"/>
      <p: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Light" panose="02000000000000000000" pitchFamily="2" charset="0"/>
      <p:regular r:id="rId78"/>
      <p:bold r:id="rId79"/>
      <p:italic r:id="rId80"/>
      <p:boldItalic r:id="rId81"/>
    </p:embeddedFont>
    <p:embeddedFont>
      <p:font typeface="Titillium Web" panose="00000500000000000000" pitchFamily="2" charset="0"/>
      <p:regular r:id="rId82"/>
      <p:bold r:id="rId83"/>
      <p:italic r:id="rId84"/>
      <p:boldItalic r:id="rId85"/>
    </p:embeddedFont>
    <p:embeddedFont>
      <p:font typeface="Titillium Web Light" panose="00000400000000000000" pitchFamily="2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9">
          <p15:clr>
            <a:srgbClr val="CCCCCC"/>
          </p15:clr>
        </p15:guide>
        <p15:guide id="2" pos="2880">
          <p15:clr>
            <a:srgbClr val="CCCCCC"/>
          </p15:clr>
        </p15:guide>
        <p15:guide id="3" pos="476">
          <p15:clr>
            <a:srgbClr val="9FC5E8"/>
          </p15:clr>
        </p15:guide>
        <p15:guide id="4" pos="5272">
          <p15:clr>
            <a:srgbClr val="9FC5E8"/>
          </p15:clr>
        </p15:guide>
        <p15:guide id="5" orient="horz" pos="476">
          <p15:clr>
            <a:srgbClr val="A4C2F4"/>
          </p15:clr>
        </p15:guide>
        <p15:guide id="6" orient="horz" pos="2914">
          <p15:clr>
            <a:srgbClr val="A4C2F4"/>
          </p15:clr>
        </p15:guide>
        <p15:guide id="7" pos="1104">
          <p15:clr>
            <a:srgbClr val="E6B8AF"/>
          </p15:clr>
        </p15:guide>
        <p15:guide id="8" pos="1170">
          <p15:clr>
            <a:srgbClr val="E6B8AF"/>
          </p15:clr>
        </p15:guide>
        <p15:guide id="9" pos="1803">
          <p15:clr>
            <a:srgbClr val="E6B8AF"/>
          </p15:clr>
        </p15:guide>
        <p15:guide id="10" pos="1866">
          <p15:clr>
            <a:srgbClr val="E6B8AF"/>
          </p15:clr>
        </p15:guide>
        <p15:guide id="11" pos="2497">
          <p15:clr>
            <a:srgbClr val="E6B8AF"/>
          </p15:clr>
        </p15:guide>
        <p15:guide id="12" pos="2563">
          <p15:clr>
            <a:srgbClr val="E6B8AF"/>
          </p15:clr>
        </p15:guide>
        <p15:guide id="13" pos="3191">
          <p15:clr>
            <a:srgbClr val="E6B8AF"/>
          </p15:clr>
        </p15:guide>
        <p15:guide id="14" pos="3263">
          <p15:clr>
            <a:srgbClr val="E6B8AF"/>
          </p15:clr>
        </p15:guide>
        <p15:guide id="15" pos="3887">
          <p15:clr>
            <a:srgbClr val="E6B8AF"/>
          </p15:clr>
        </p15:guide>
        <p15:guide id="16" pos="3953">
          <p15:clr>
            <a:srgbClr val="E6B8AF"/>
          </p15:clr>
        </p15:guide>
        <p15:guide id="17" pos="4581">
          <p15:clr>
            <a:srgbClr val="E6B8AF"/>
          </p15:clr>
        </p15:guide>
        <p15:guide id="18" pos="4649">
          <p15:clr>
            <a:srgbClr val="E6B8AF"/>
          </p15:clr>
        </p15:guide>
        <p15:guide id="19" orient="horz" pos="1102">
          <p15:clr>
            <a:srgbClr val="E6B8AF"/>
          </p15:clr>
        </p15:guide>
        <p15:guide id="20" orient="horz" pos="1185">
          <p15:clr>
            <a:srgbClr val="E6B8AF"/>
          </p15:clr>
        </p15:guide>
        <p15:guide id="21" orient="horz" pos="1814">
          <p15:clr>
            <a:srgbClr val="E6B8AF"/>
          </p15:clr>
        </p15:guide>
        <p15:guide id="22" orient="horz" pos="1893">
          <p15:clr>
            <a:srgbClr val="E6B8AF"/>
          </p15:clr>
        </p15:guide>
        <p15:guide id="23" orient="horz" pos="2517">
          <p15:clr>
            <a:srgbClr val="E6B8AF"/>
          </p15:clr>
        </p15:guide>
        <p15:guide id="24" orient="horz" pos="2601">
          <p15:clr>
            <a:srgbClr val="E6B8AF"/>
          </p15:clr>
        </p15:guide>
        <p15:guide id="25" pos="21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0541A6-A645-4663-A9ED-15F5F0873436}">
  <a:tblStyle styleId="{FF0541A6-A645-4663-A9ED-15F5F08734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24"/>
      </p:cViewPr>
      <p:guideLst>
        <p:guide orient="horz" pos="1519"/>
        <p:guide pos="2880"/>
        <p:guide pos="476"/>
        <p:guide pos="5272"/>
        <p:guide orient="horz" pos="476"/>
        <p:guide orient="horz" pos="2914"/>
        <p:guide pos="1104"/>
        <p:guide pos="1170"/>
        <p:guide pos="1803"/>
        <p:guide pos="1866"/>
        <p:guide pos="2497"/>
        <p:guide pos="2563"/>
        <p:guide pos="3191"/>
        <p:guide pos="3263"/>
        <p:guide pos="3887"/>
        <p:guide pos="3953"/>
        <p:guide pos="4581"/>
        <p:guide pos="4649"/>
        <p:guide orient="horz" pos="1102"/>
        <p:guide orient="horz" pos="1185"/>
        <p:guide orient="horz" pos="1814"/>
        <p:guide orient="horz" pos="1893"/>
        <p:guide orient="horz" pos="2517"/>
        <p:guide orient="horz" pos="2601"/>
        <p:guide pos="21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84" Type="http://schemas.openxmlformats.org/officeDocument/2006/relationships/font" Target="fonts/font47.fntdata"/><Relationship Id="rId89" Type="http://schemas.openxmlformats.org/officeDocument/2006/relationships/font" Target="fonts/font5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74" Type="http://schemas.openxmlformats.org/officeDocument/2006/relationships/font" Target="fonts/font37.fntdata"/><Relationship Id="rId79" Type="http://schemas.openxmlformats.org/officeDocument/2006/relationships/font" Target="fonts/font42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72" Type="http://schemas.openxmlformats.org/officeDocument/2006/relationships/font" Target="fonts/font35.fntdata"/><Relationship Id="rId80" Type="http://schemas.openxmlformats.org/officeDocument/2006/relationships/font" Target="fonts/font43.fntdata"/><Relationship Id="rId85" Type="http://schemas.openxmlformats.org/officeDocument/2006/relationships/font" Target="fonts/font48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font" Target="fonts/font38.fntdata"/><Relationship Id="rId83" Type="http://schemas.openxmlformats.org/officeDocument/2006/relationships/font" Target="fonts/font46.fntdata"/><Relationship Id="rId88" Type="http://schemas.openxmlformats.org/officeDocument/2006/relationships/font" Target="fonts/font5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font" Target="fonts/font36.fntdata"/><Relationship Id="rId78" Type="http://schemas.openxmlformats.org/officeDocument/2006/relationships/font" Target="fonts/font41.fntdata"/><Relationship Id="rId81" Type="http://schemas.openxmlformats.org/officeDocument/2006/relationships/font" Target="fonts/font44.fntdata"/><Relationship Id="rId86" Type="http://schemas.openxmlformats.org/officeDocument/2006/relationships/font" Target="fonts/font4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Relationship Id="rId34" Type="http://schemas.openxmlformats.org/officeDocument/2006/relationships/slide" Target="slides/slide32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openxmlformats.org/officeDocument/2006/relationships/font" Target="fonts/font39.fntdata"/><Relationship Id="rId7" Type="http://schemas.openxmlformats.org/officeDocument/2006/relationships/slide" Target="slides/slide5.xml"/><Relationship Id="rId71" Type="http://schemas.openxmlformats.org/officeDocument/2006/relationships/font" Target="fonts/font34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66" Type="http://schemas.openxmlformats.org/officeDocument/2006/relationships/font" Target="fonts/font29.fntdata"/><Relationship Id="rId87" Type="http://schemas.openxmlformats.org/officeDocument/2006/relationships/font" Target="fonts/font50.fntdata"/><Relationship Id="rId61" Type="http://schemas.openxmlformats.org/officeDocument/2006/relationships/font" Target="fonts/font24.fntdata"/><Relationship Id="rId82" Type="http://schemas.openxmlformats.org/officeDocument/2006/relationships/font" Target="fonts/font4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font" Target="fonts/font19.fntdata"/><Relationship Id="rId77" Type="http://schemas.openxmlformats.org/officeDocument/2006/relationships/font" Target="fonts/font4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36f48963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0000"/>
              </a:solidFill>
            </a:endParaRPr>
          </a:p>
        </p:txBody>
      </p:sp>
      <p:sp>
        <p:nvSpPr>
          <p:cNvPr id="360" name="Google Shape;360;g1036f4896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36f489635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41" name="Google Shape;741;g1036f489635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36f489635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64" name="Google Shape;764;g1036f48963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87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36f489635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64" name="Google Shape;764;g1036f48963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055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36f489635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</a:t>
            </a:r>
            <a:r>
              <a:rPr lang="pt-BR" sz="1300" b="1">
                <a:solidFill>
                  <a:srgbClr val="FF0000"/>
                </a:solidFill>
              </a:rPr>
              <a:t> </a:t>
            </a:r>
            <a:r>
              <a:rPr lang="pt-BR" b="1">
                <a:solidFill>
                  <a:schemeClr val="dk1"/>
                </a:solidFill>
              </a:rPr>
              <a:t>A imagem (PNG) pode ser substituída por outra (PNG).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1036f489635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36f489635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64" name="Google Shape;764;g1036f48963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36f489635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</a:t>
            </a:r>
            <a:r>
              <a:rPr lang="pt-BR" sz="1300" b="1">
                <a:solidFill>
                  <a:srgbClr val="FF0000"/>
                </a:solidFill>
              </a:rPr>
              <a:t> </a:t>
            </a:r>
            <a:r>
              <a:rPr lang="pt-BR" b="1">
                <a:solidFill>
                  <a:schemeClr val="dk1"/>
                </a:solidFill>
              </a:rPr>
              <a:t>A imagem (PNG) pode ser substituída por outra (PNG).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1036f489635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39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36f489635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</a:t>
            </a:r>
            <a:r>
              <a:rPr lang="pt-BR" sz="1300" b="1">
                <a:solidFill>
                  <a:srgbClr val="FF0000"/>
                </a:solidFill>
              </a:rPr>
              <a:t> </a:t>
            </a:r>
            <a:r>
              <a:rPr lang="pt-BR" b="1">
                <a:solidFill>
                  <a:schemeClr val="dk1"/>
                </a:solidFill>
              </a:rPr>
              <a:t>A imagem (PNG) pode ser substituída por outra (PNG).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1036f489635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9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36f489635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</a:t>
            </a:r>
            <a:r>
              <a:rPr lang="pt-BR" sz="1300" b="1">
                <a:solidFill>
                  <a:srgbClr val="FF0000"/>
                </a:solidFill>
              </a:rPr>
              <a:t> </a:t>
            </a:r>
            <a:r>
              <a:rPr lang="pt-BR" b="1">
                <a:solidFill>
                  <a:schemeClr val="dk1"/>
                </a:solidFill>
              </a:rPr>
              <a:t>A imagem (PNG) pode ser substituída por outra (PNG).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1036f489635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190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36f489635_0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53" name="Google Shape;753;g1036f489635_0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36f489635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</a:t>
            </a:r>
            <a:r>
              <a:rPr lang="pt-BR" sz="1300" b="1">
                <a:solidFill>
                  <a:srgbClr val="FF0000"/>
                </a:solidFill>
              </a:rPr>
              <a:t> </a:t>
            </a:r>
            <a:r>
              <a:rPr lang="pt-BR" b="1">
                <a:solidFill>
                  <a:schemeClr val="dk1"/>
                </a:solidFill>
              </a:rPr>
              <a:t>A imagem (PNG) pode ser substituída por outra (PNG).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1036f489635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34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36f489635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36f489635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36f489635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</a:t>
            </a:r>
            <a:r>
              <a:rPr lang="pt-BR" sz="1300" b="1">
                <a:solidFill>
                  <a:srgbClr val="FF0000"/>
                </a:solidFill>
              </a:rPr>
              <a:t> </a:t>
            </a:r>
            <a:r>
              <a:rPr lang="pt-BR" b="1">
                <a:solidFill>
                  <a:schemeClr val="dk1"/>
                </a:solidFill>
              </a:rPr>
              <a:t>A imagem (PNG) pode ser substituída por outra (PNG).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1036f489635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844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36f489635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</a:t>
            </a:r>
            <a:r>
              <a:rPr lang="pt-BR" sz="1300" b="1">
                <a:solidFill>
                  <a:srgbClr val="FF0000"/>
                </a:solidFill>
              </a:rPr>
              <a:t> </a:t>
            </a:r>
            <a:r>
              <a:rPr lang="pt-BR" b="1">
                <a:solidFill>
                  <a:schemeClr val="dk1"/>
                </a:solidFill>
              </a:rPr>
              <a:t>A imagem (PNG) pode ser substituída por outra (PNG).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1036f489635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453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36f489635_0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53" name="Google Shape;753;g1036f489635_0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893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36f489635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11" name="Google Shape;811;g1036f489635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036f489635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036f489635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036f489635_0_19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Os ícones podem ser substituídos. </a:t>
            </a:r>
            <a:endParaRPr/>
          </a:p>
        </p:txBody>
      </p:sp>
      <p:sp>
        <p:nvSpPr>
          <p:cNvPr id="956" name="Google Shape;956;g1036f489635_0_1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036f489635_0_5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substituída, respeitando formato, limites e margens deste template.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1277" name="Google Shape;1277;g1036f489635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036f489635_0_5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substituída, respeitando formato, limites e margens deste template.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1277" name="Google Shape;1277;g1036f489635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689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036f489635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036f489635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substituída, respeitando formato, limites e margens deste template.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036f489635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036f489635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substituída, respeitando formato, limites e margens deste template.</a:t>
            </a:r>
            <a:endParaRPr sz="13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39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36f489635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36f489635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036f489635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substituída, respeitando formato, limites e margens deste template.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1366" name="Google Shape;1366;g1036f489635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1036f489635_0_25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substituída, respeitando formato, limites e margens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</a:t>
            </a:r>
            <a:r>
              <a:rPr lang="pt-BR" sz="1200" b="1">
                <a:solidFill>
                  <a:schemeClr val="dk1"/>
                </a:solidFill>
              </a:rPr>
              <a:t>Substitua informações e QRcode.</a:t>
            </a:r>
            <a:endParaRPr sz="1200" b="1"/>
          </a:p>
        </p:txBody>
      </p:sp>
      <p:sp>
        <p:nvSpPr>
          <p:cNvPr id="2076" name="Google Shape;2076;g1036f489635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gcfcd605d73_0_6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substituída, respeitando formato, limites e margens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</a:t>
            </a:r>
            <a:r>
              <a:rPr lang="pt-BR" sz="1200" b="1">
                <a:solidFill>
                  <a:schemeClr val="dk1"/>
                </a:solidFill>
              </a:rPr>
              <a:t>Substitua informações e QRcode.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2989" name="Google Shape;2989;gcfcd605d73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g1036f489635_0_8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Não altere a imagem, texto ou QRcode deste slide.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97" name="Google Shape;2997;g1036f489635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036f489635_0_1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g1036f489635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036f489635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036f489635_0_1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As imagens podem ser substituídas.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36f489635_0_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30" name="Google Shape;730;g1036f489635_0_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36f489635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64" name="Google Shape;764;g1036f48963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36f489635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64" name="Google Shape;764;g1036f48963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45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36f489635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764" name="Google Shape;764;g1036f48963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018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47330984b3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g147330984b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171575" y="-14287"/>
            <a:ext cx="6800850" cy="453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750" cy="59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2981325" y="414338"/>
            <a:ext cx="6472238" cy="431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813" cy="208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813" cy="214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110038" y="1181100"/>
            <a:ext cx="5229225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813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880503" y="2638425"/>
            <a:ext cx="3148754" cy="21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734050" y="423863"/>
            <a:ext cx="3124200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-114300" y="423863"/>
            <a:ext cx="6450806" cy="430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063" cy="21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063" cy="3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09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4">
  <p:cSld name="TITLE_5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7">
  <p:cSld name="TITLE_8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9">
  <p:cSld name="TITLE_10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2897700" cy="9705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Open Sans SemiBold"/>
              <a:buNone/>
              <a:defRPr sz="2400">
                <a:solidFill>
                  <a:srgbClr val="0B539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32" name="Google Shape;132;p34"/>
          <p:cNvSpPr/>
          <p:nvPr/>
        </p:nvSpPr>
        <p:spPr>
          <a:xfrm>
            <a:off x="0" y="205800"/>
            <a:ext cx="57600" cy="4731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title" idx="2"/>
          </p:nvPr>
        </p:nvSpPr>
        <p:spPr>
          <a:xfrm>
            <a:off x="311700" y="395700"/>
            <a:ext cx="2897700" cy="332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Open Sans Light"/>
              <a:buNone/>
              <a:defRPr sz="1000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title" idx="3"/>
          </p:nvPr>
        </p:nvSpPr>
        <p:spPr>
          <a:xfrm>
            <a:off x="352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title" idx="4"/>
          </p:nvPr>
        </p:nvSpPr>
        <p:spPr>
          <a:xfrm>
            <a:off x="352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title" idx="5"/>
          </p:nvPr>
        </p:nvSpPr>
        <p:spPr>
          <a:xfrm>
            <a:off x="352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 idx="6"/>
          </p:nvPr>
        </p:nvSpPr>
        <p:spPr>
          <a:xfrm>
            <a:off x="352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title" idx="7"/>
          </p:nvPr>
        </p:nvSpPr>
        <p:spPr>
          <a:xfrm>
            <a:off x="3183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title" idx="8"/>
          </p:nvPr>
        </p:nvSpPr>
        <p:spPr>
          <a:xfrm>
            <a:off x="3183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title" idx="9"/>
          </p:nvPr>
        </p:nvSpPr>
        <p:spPr>
          <a:xfrm>
            <a:off x="3183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title" idx="13"/>
          </p:nvPr>
        </p:nvSpPr>
        <p:spPr>
          <a:xfrm>
            <a:off x="3183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title" idx="14"/>
          </p:nvPr>
        </p:nvSpPr>
        <p:spPr>
          <a:xfrm>
            <a:off x="6056225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title" idx="15"/>
          </p:nvPr>
        </p:nvSpPr>
        <p:spPr>
          <a:xfrm>
            <a:off x="6056225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4"/>
          <p:cNvSpPr txBox="1">
            <a:spLocks noGrp="1"/>
          </p:cNvSpPr>
          <p:nvPr>
            <p:ph type="title" idx="16"/>
          </p:nvPr>
        </p:nvSpPr>
        <p:spPr>
          <a:xfrm>
            <a:off x="6056225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title" idx="17"/>
          </p:nvPr>
        </p:nvSpPr>
        <p:spPr>
          <a:xfrm>
            <a:off x="6056225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 1">
  <p:cSld name="TITLE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C - G Suite - Blank 1">
  <p:cSld name="CUSTOM_2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sem Imagem 1 1">
  <p:cSld name="TITLE_1_1_2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/>
          <p:nvPr/>
        </p:nvSpPr>
        <p:spPr>
          <a:xfrm>
            <a:off x="0" y="0"/>
            <a:ext cx="9144000" cy="4663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"/>
          <p:cNvSpPr txBox="1">
            <a:spLocks noGrp="1"/>
          </p:cNvSpPr>
          <p:nvPr>
            <p:ph type="ctrTitle"/>
          </p:nvPr>
        </p:nvSpPr>
        <p:spPr>
          <a:xfrm>
            <a:off x="616500" y="1491350"/>
            <a:ext cx="6002100" cy="12573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SemiBold"/>
              <a:buNone/>
              <a:defRPr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41"/>
          <p:cNvSpPr txBox="1">
            <a:spLocks noGrp="1"/>
          </p:cNvSpPr>
          <p:nvPr>
            <p:ph type="subTitle" idx="1"/>
          </p:nvPr>
        </p:nvSpPr>
        <p:spPr>
          <a:xfrm>
            <a:off x="616500" y="2605525"/>
            <a:ext cx="3084600" cy="803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70" name="Google Shape;170;p41"/>
          <p:cNvCxnSpPr/>
          <p:nvPr/>
        </p:nvCxnSpPr>
        <p:spPr>
          <a:xfrm>
            <a:off x="395025" y="1580400"/>
            <a:ext cx="16500" cy="1670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0">
  <p:cSld name="TITLE_1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79" r:id="rId18"/>
    <p:sldLayoutId id="2147483680" r:id="rId19"/>
    <p:sldLayoutId id="2147483681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www.pexels.com/photo/coding-computer-data-depth-of-field-577585/" TargetMode="Externa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2.jpe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www.indicium.tech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ifitshipitshere.blogspot.com.au/2011/06/specialized-mclaren-venge-fastest.html" TargetMode="Externa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E55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231" y="1326819"/>
            <a:ext cx="4931775" cy="23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71"/>
          <p:cNvSpPr txBox="1"/>
          <p:nvPr/>
        </p:nvSpPr>
        <p:spPr>
          <a:xfrm>
            <a:off x="1150350" y="3209257"/>
            <a:ext cx="6843300" cy="158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Desafio de Certificação </a:t>
            </a:r>
            <a:r>
              <a:rPr lang="pt-BR" sz="2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r>
              <a:rPr lang="pt-BR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Engeneering</a:t>
            </a:r>
            <a:endParaRPr sz="18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Raphael Caetano da Silva</a:t>
            </a:r>
            <a:endParaRPr sz="1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4"/>
          <p:cNvSpPr/>
          <p:nvPr/>
        </p:nvSpPr>
        <p:spPr>
          <a:xfrm>
            <a:off x="-14100" y="211675"/>
            <a:ext cx="70500" cy="4741200"/>
          </a:xfrm>
          <a:prstGeom prst="rect">
            <a:avLst/>
          </a:prstGeom>
          <a:solidFill>
            <a:srgbClr val="0AA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4" name="Google Shape;74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14"/>
          <p:cNvPicPr preferRelativeResize="0"/>
          <p:nvPr/>
        </p:nvPicPr>
        <p:blipFill rotWithShape="1">
          <a:blip r:embed="rId4">
            <a:alphaModFix/>
          </a:blip>
          <a:srcRect l="37366" t="-510" r="13543" b="510"/>
          <a:stretch/>
        </p:blipFill>
        <p:spPr>
          <a:xfrm>
            <a:off x="-14100" y="-89000"/>
            <a:ext cx="3486899" cy="52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14"/>
          <p:cNvSpPr/>
          <p:nvPr/>
        </p:nvSpPr>
        <p:spPr>
          <a:xfrm>
            <a:off x="2640649" y="335902"/>
            <a:ext cx="1411494" cy="1411494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49" name="Google Shape;749;p114"/>
          <p:cNvSpPr txBox="1"/>
          <p:nvPr/>
        </p:nvSpPr>
        <p:spPr>
          <a:xfrm>
            <a:off x="4072075" y="816950"/>
            <a:ext cx="4624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4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Projeto e Transformações de Dados</a:t>
            </a:r>
            <a:endParaRPr sz="21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0" name="Google Shape;750;p114"/>
          <p:cNvSpPr txBox="1"/>
          <p:nvPr/>
        </p:nvSpPr>
        <p:spPr>
          <a:xfrm>
            <a:off x="2986609" y="804405"/>
            <a:ext cx="6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AA0DC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3000">
              <a:solidFill>
                <a:srgbClr val="0AA0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11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767" name="Google Shape;76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918" y="207092"/>
            <a:ext cx="945350" cy="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16"/>
          <p:cNvSpPr txBox="1"/>
          <p:nvPr/>
        </p:nvSpPr>
        <p:spPr>
          <a:xfrm>
            <a:off x="746229" y="708894"/>
            <a:ext cx="7594207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8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Projeto e Transformações de Dados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endParaRPr sz="400" dirty="0"/>
          </a:p>
        </p:txBody>
      </p:sp>
      <p:sp>
        <p:nvSpPr>
          <p:cNvPr id="784" name="Google Shape;784;p116"/>
          <p:cNvSpPr txBox="1"/>
          <p:nvPr/>
        </p:nvSpPr>
        <p:spPr>
          <a:xfrm>
            <a:off x="746264" y="514175"/>
            <a:ext cx="7333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 de Certificação INDICIUM</a:t>
            </a:r>
            <a:endParaRPr lang="pt-BR" dirty="0">
              <a:solidFill>
                <a:srgbClr val="ED8A0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" name="Google Shape;735;p113">
            <a:extLst>
              <a:ext uri="{FF2B5EF4-FFF2-40B4-BE49-F238E27FC236}">
                <a16:creationId xmlns:a16="http://schemas.microsoft.com/office/drawing/2014/main" id="{92B570C7-F8DA-125A-4ADB-E1079FBF137C}"/>
              </a:ext>
            </a:extLst>
          </p:cNvPr>
          <p:cNvSpPr txBox="1"/>
          <p:nvPr/>
        </p:nvSpPr>
        <p:spPr>
          <a:xfrm>
            <a:off x="644237" y="1237494"/>
            <a:ext cx="8146472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Adventure Works opera várias lojas físicas, um site de comércio eletrônico e um centro de distribuição central. Eles enfrentam desafios relacionados ao estoque excessivo em algumas lojas, enquanto outras frequentemente ficam sem produtos populares.</a:t>
            </a: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 projeto foi concluído em 6 meses com um orçamento limitado. As transformações de dados foram realizadas sem interromper as operações normais da empresa com dados para este projeto foram catalogados e demonstrados anteriormente.</a:t>
            </a: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Foram realizadas análises de dados para responder os questionamentos iniciais trazidos pelo cliente em uma estrutura de nuvem Google </a:t>
            </a:r>
            <a:r>
              <a:rPr lang="pt-BR" sz="12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BigQuery</a:t>
            </a: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para armazenar e consolidar os dados relevantes. Também serão criados pipelines de ETL para automatizar a coleta e a transformação de dados.</a:t>
            </a: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equipe foi composta por analistas de dados, engenheiros de dados, especialistas em logística e membros da equipe de TI do cliente.</a:t>
            </a:r>
          </a:p>
        </p:txBody>
      </p:sp>
    </p:spTree>
    <p:extLst>
      <p:ext uri="{BB962C8B-B14F-4D97-AF65-F5344CB8AC3E}">
        <p14:creationId xmlns:p14="http://schemas.microsoft.com/office/powerpoint/2010/main" val="177735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12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767" name="Google Shape;76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918" y="207092"/>
            <a:ext cx="945350" cy="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16"/>
          <p:cNvSpPr txBox="1"/>
          <p:nvPr/>
        </p:nvSpPr>
        <p:spPr>
          <a:xfrm>
            <a:off x="746229" y="708894"/>
            <a:ext cx="7594207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8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Projeto e Transformações de Dados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endParaRPr sz="400" dirty="0"/>
          </a:p>
        </p:txBody>
      </p:sp>
      <p:sp>
        <p:nvSpPr>
          <p:cNvPr id="784" name="Google Shape;784;p116"/>
          <p:cNvSpPr txBox="1"/>
          <p:nvPr/>
        </p:nvSpPr>
        <p:spPr>
          <a:xfrm>
            <a:off x="746264" y="514175"/>
            <a:ext cx="7333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 de Certificação INDICIUM</a:t>
            </a:r>
            <a:endParaRPr lang="pt-BR" dirty="0">
              <a:solidFill>
                <a:srgbClr val="ED8A0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" name="Google Shape;735;p113">
            <a:extLst>
              <a:ext uri="{FF2B5EF4-FFF2-40B4-BE49-F238E27FC236}">
                <a16:creationId xmlns:a16="http://schemas.microsoft.com/office/drawing/2014/main" id="{92B570C7-F8DA-125A-4ADB-E1079FBF137C}"/>
              </a:ext>
            </a:extLst>
          </p:cNvPr>
          <p:cNvSpPr txBox="1"/>
          <p:nvPr/>
        </p:nvSpPr>
        <p:spPr>
          <a:xfrm>
            <a:off x="644237" y="1237494"/>
            <a:ext cx="814647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 projeto seguiu o seguinte cronograma:</a:t>
            </a:r>
          </a:p>
          <a:p>
            <a:pPr marL="158750" lvl="2" algn="just">
              <a:lnSpc>
                <a:spcPct val="150000"/>
              </a:lnSpc>
              <a:buClr>
                <a:srgbClr val="ED8A05"/>
              </a:buClr>
              <a:buSzPts val="1100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Fase de Planejamento: 1 mês</a:t>
            </a:r>
          </a:p>
          <a:p>
            <a:pPr marL="158750" lvl="2" algn="just">
              <a:lnSpc>
                <a:spcPct val="150000"/>
              </a:lnSpc>
              <a:buClr>
                <a:srgbClr val="ED8A05"/>
              </a:buClr>
              <a:buSzPts val="1100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Fase de Coleta de Dados: 2 meses</a:t>
            </a:r>
          </a:p>
          <a:p>
            <a:pPr marL="158750" lvl="2" algn="just">
              <a:lnSpc>
                <a:spcPct val="150000"/>
              </a:lnSpc>
              <a:buClr>
                <a:srgbClr val="ED8A05"/>
              </a:buClr>
              <a:buSzPts val="1100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Fase de Transformação e Modelagem: 2 meses</a:t>
            </a:r>
          </a:p>
          <a:p>
            <a:pPr marL="158750" lvl="2" algn="just">
              <a:lnSpc>
                <a:spcPct val="150000"/>
              </a:lnSpc>
              <a:buClr>
                <a:srgbClr val="ED8A05"/>
              </a:buClr>
              <a:buSzPts val="1100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Fase de Implementação: 1 mês</a:t>
            </a: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Todos os processos e transformações de dados estão documentados para referência futura.</a:t>
            </a:r>
          </a:p>
        </p:txBody>
      </p:sp>
    </p:spTree>
    <p:extLst>
      <p:ext uri="{BB962C8B-B14F-4D97-AF65-F5344CB8AC3E}">
        <p14:creationId xmlns:p14="http://schemas.microsoft.com/office/powerpoint/2010/main" val="3179671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7"/>
          <p:cNvSpPr txBox="1"/>
          <p:nvPr/>
        </p:nvSpPr>
        <p:spPr>
          <a:xfrm>
            <a:off x="763650" y="1702525"/>
            <a:ext cx="475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b="1" dirty="0">
                <a:solidFill>
                  <a:srgbClr val="333B8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Transformações feitas com DBT</a:t>
            </a:r>
            <a:endParaRPr b="1" dirty="0">
              <a:solidFill>
                <a:srgbClr val="333B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1" name="Google Shape;79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800" y="44170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17"/>
          <p:cNvSpPr/>
          <p:nvPr/>
        </p:nvSpPr>
        <p:spPr>
          <a:xfrm>
            <a:off x="759100" y="3717282"/>
            <a:ext cx="4472400" cy="492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17"/>
          <p:cNvSpPr/>
          <p:nvPr/>
        </p:nvSpPr>
        <p:spPr>
          <a:xfrm>
            <a:off x="759100" y="4269725"/>
            <a:ext cx="4333800" cy="492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17"/>
          <p:cNvSpPr/>
          <p:nvPr/>
        </p:nvSpPr>
        <p:spPr>
          <a:xfrm>
            <a:off x="759100" y="3145782"/>
            <a:ext cx="4691100" cy="492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17"/>
          <p:cNvSpPr/>
          <p:nvPr/>
        </p:nvSpPr>
        <p:spPr>
          <a:xfrm>
            <a:off x="759101" y="2583807"/>
            <a:ext cx="5055300" cy="492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17"/>
          <p:cNvSpPr/>
          <p:nvPr/>
        </p:nvSpPr>
        <p:spPr>
          <a:xfrm>
            <a:off x="759100" y="2040875"/>
            <a:ext cx="5790600" cy="492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17"/>
          <p:cNvSpPr txBox="1"/>
          <p:nvPr/>
        </p:nvSpPr>
        <p:spPr>
          <a:xfrm>
            <a:off x="970388" y="3867219"/>
            <a:ext cx="34392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 dirty="0">
                <a:solidFill>
                  <a:srgbClr val="F4A300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pt-BR" sz="1000" b="1" dirty="0">
                <a:solidFill>
                  <a:srgbClr val="F4A3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b="1" dirty="0">
              <a:solidFill>
                <a:srgbClr val="F4A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rgbClr val="F4A300"/>
                </a:solidFill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lang="pt-BR" sz="2800" b="1" dirty="0">
                <a:solidFill>
                  <a:srgbClr val="F4A300"/>
                </a:solidFill>
                <a:latin typeface="Montserrat"/>
                <a:ea typeface="Montserrat"/>
                <a:cs typeface="Montserrat"/>
                <a:sym typeface="Montserrat"/>
              </a:rPr>
              <a:t>35</a:t>
            </a:r>
            <a:r>
              <a:rPr lang="pt-BR" sz="1300" b="1" dirty="0">
                <a:solidFill>
                  <a:srgbClr val="F4A3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 b="1" dirty="0">
              <a:solidFill>
                <a:srgbClr val="F4A3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p117"/>
          <p:cNvSpPr txBox="1"/>
          <p:nvPr/>
        </p:nvSpPr>
        <p:spPr>
          <a:xfrm>
            <a:off x="1165988" y="2103807"/>
            <a:ext cx="40059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F4A300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2400" b="1" dirty="0">
              <a:solidFill>
                <a:srgbClr val="F4A3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117"/>
          <p:cNvSpPr txBox="1"/>
          <p:nvPr/>
        </p:nvSpPr>
        <p:spPr>
          <a:xfrm>
            <a:off x="1707038" y="4322457"/>
            <a:ext cx="3524400" cy="40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Dash de Business </a:t>
            </a:r>
            <a:r>
              <a:rPr lang="pt-BR" sz="11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Inteligence</a:t>
            </a:r>
            <a:endParaRPr sz="13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17"/>
          <p:cNvSpPr txBox="1"/>
          <p:nvPr/>
        </p:nvSpPr>
        <p:spPr>
          <a:xfrm>
            <a:off x="1707038" y="3741432"/>
            <a:ext cx="3524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Testes de integridade dos dados</a:t>
            </a:r>
            <a:endParaRPr sz="13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17"/>
          <p:cNvSpPr txBox="1"/>
          <p:nvPr/>
        </p:nvSpPr>
        <p:spPr>
          <a:xfrm>
            <a:off x="1707038" y="3193744"/>
            <a:ext cx="3524400" cy="40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Tabelas Dimensão</a:t>
            </a:r>
            <a:endParaRPr sz="13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17"/>
          <p:cNvSpPr txBox="1"/>
          <p:nvPr/>
        </p:nvSpPr>
        <p:spPr>
          <a:xfrm>
            <a:off x="1707038" y="2612719"/>
            <a:ext cx="3524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Tabelas Fato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17"/>
          <p:cNvSpPr txBox="1"/>
          <p:nvPr/>
        </p:nvSpPr>
        <p:spPr>
          <a:xfrm>
            <a:off x="1707038" y="2095988"/>
            <a:ext cx="3524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Fontes de dados extraídas - ETL</a:t>
            </a:r>
            <a:endParaRPr sz="13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8054">
            <a:off x="4272574" y="1264004"/>
            <a:ext cx="3399776" cy="39508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99;p117">
            <a:extLst>
              <a:ext uri="{FF2B5EF4-FFF2-40B4-BE49-F238E27FC236}">
                <a16:creationId xmlns:a16="http://schemas.microsoft.com/office/drawing/2014/main" id="{AFD650C4-D2E6-6AFC-8256-B7EB35F4304D}"/>
              </a:ext>
            </a:extLst>
          </p:cNvPr>
          <p:cNvSpPr txBox="1"/>
          <p:nvPr/>
        </p:nvSpPr>
        <p:spPr>
          <a:xfrm>
            <a:off x="1165988" y="2633007"/>
            <a:ext cx="60046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F4A3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 b="1" dirty="0">
              <a:solidFill>
                <a:srgbClr val="F4A3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117"/>
          <p:cNvSpPr txBox="1"/>
          <p:nvPr/>
        </p:nvSpPr>
        <p:spPr>
          <a:xfrm>
            <a:off x="746228" y="708894"/>
            <a:ext cx="685298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8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Projeto e Transformações de Dados</a:t>
            </a:r>
          </a:p>
        </p:txBody>
      </p:sp>
      <p:sp>
        <p:nvSpPr>
          <p:cNvPr id="3" name="Google Shape;799;p117">
            <a:extLst>
              <a:ext uri="{FF2B5EF4-FFF2-40B4-BE49-F238E27FC236}">
                <a16:creationId xmlns:a16="http://schemas.microsoft.com/office/drawing/2014/main" id="{85248EFC-6CCC-4335-9D6B-723A01666A82}"/>
              </a:ext>
            </a:extLst>
          </p:cNvPr>
          <p:cNvSpPr txBox="1"/>
          <p:nvPr/>
        </p:nvSpPr>
        <p:spPr>
          <a:xfrm>
            <a:off x="1165988" y="3228752"/>
            <a:ext cx="60046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F4A3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400" b="1" dirty="0">
              <a:solidFill>
                <a:srgbClr val="F4A3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799;p117">
            <a:extLst>
              <a:ext uri="{FF2B5EF4-FFF2-40B4-BE49-F238E27FC236}">
                <a16:creationId xmlns:a16="http://schemas.microsoft.com/office/drawing/2014/main" id="{BD3AB434-24DF-FD29-F2FE-AAC18BF96FCD}"/>
              </a:ext>
            </a:extLst>
          </p:cNvPr>
          <p:cNvSpPr txBox="1"/>
          <p:nvPr/>
        </p:nvSpPr>
        <p:spPr>
          <a:xfrm>
            <a:off x="1165988" y="4318925"/>
            <a:ext cx="60046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F4A3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 b="1" dirty="0">
              <a:solidFill>
                <a:srgbClr val="F4A3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14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785" name="Google Shape;785;p116"/>
          <p:cNvSpPr txBox="1"/>
          <p:nvPr/>
        </p:nvSpPr>
        <p:spPr>
          <a:xfrm>
            <a:off x="731325" y="1749600"/>
            <a:ext cx="4333800" cy="2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800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oogle Shape;767;p116">
            <a:extLst>
              <a:ext uri="{FF2B5EF4-FFF2-40B4-BE49-F238E27FC236}">
                <a16:creationId xmlns:a16="http://schemas.microsoft.com/office/drawing/2014/main" id="{D6AA921E-CB70-CB88-5325-74C23E56F7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918" y="207092"/>
            <a:ext cx="945350" cy="4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Espaço Reservado para Conteúdo 6">
            <a:extLst>
              <a:ext uri="{FF2B5EF4-FFF2-40B4-BE49-F238E27FC236}">
                <a16:creationId xmlns:a16="http://schemas.microsoft.com/office/drawing/2014/main" id="{3A433202-4ECA-7BC7-44F4-929137346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300" r="7300"/>
          <a:stretch/>
        </p:blipFill>
        <p:spPr>
          <a:xfrm>
            <a:off x="-221672" y="-2050323"/>
            <a:ext cx="9365672" cy="8225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445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800" y="4417048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D7410F-60F1-DF1A-4636-FA120FB40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275"/>
            <a:ext cx="9144000" cy="51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800" y="4417048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F42AF4-9F8F-2D83-4EC6-79B155B88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8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800" y="4417048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6CD24D-449F-F4C5-D3BD-40D5D0D62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8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15"/>
          <p:cNvPicPr preferRelativeResize="0"/>
          <p:nvPr/>
        </p:nvPicPr>
        <p:blipFill rotWithShape="1">
          <a:blip r:embed="rId3">
            <a:alphaModFix/>
          </a:blip>
          <a:srcRect l="4642" t="4132" r="30329" b="1519"/>
          <a:stretch/>
        </p:blipFill>
        <p:spPr>
          <a:xfrm>
            <a:off x="-1309025" y="0"/>
            <a:ext cx="4781700" cy="5406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756" name="Google Shape;75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15"/>
          <p:cNvSpPr/>
          <p:nvPr/>
        </p:nvSpPr>
        <p:spPr>
          <a:xfrm>
            <a:off x="2640649" y="335902"/>
            <a:ext cx="1411494" cy="1411494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60" name="Google Shape;760;p115"/>
          <p:cNvSpPr txBox="1"/>
          <p:nvPr/>
        </p:nvSpPr>
        <p:spPr>
          <a:xfrm>
            <a:off x="4072077" y="816950"/>
            <a:ext cx="465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8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Dados em Nuvem</a:t>
            </a:r>
            <a:endParaRPr sz="21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1" name="Google Shape;761;p115"/>
          <p:cNvSpPr txBox="1"/>
          <p:nvPr/>
        </p:nvSpPr>
        <p:spPr>
          <a:xfrm>
            <a:off x="2986609" y="804405"/>
            <a:ext cx="6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AA0DC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3000">
              <a:solidFill>
                <a:srgbClr val="0AA0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oogle BigQuery: A Tutorial for Marketers | CXL">
            <a:extLst>
              <a:ext uri="{FF2B5EF4-FFF2-40B4-BE49-F238E27FC236}">
                <a16:creationId xmlns:a16="http://schemas.microsoft.com/office/drawing/2014/main" id="{FE257850-1CA6-3286-733F-E49AC5183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297"/>
          <a:stretch/>
        </p:blipFill>
        <p:spPr bwMode="auto">
          <a:xfrm>
            <a:off x="7476639" y="3358076"/>
            <a:ext cx="1667361" cy="178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800" y="4417048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7B6457-8B19-2F8D-AF5D-320EFED7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427"/>
            <a:ext cx="9144000" cy="48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7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2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72"/>
          <p:cNvSpPr txBox="1"/>
          <p:nvPr/>
        </p:nvSpPr>
        <p:spPr>
          <a:xfrm>
            <a:off x="3692900" y="2134350"/>
            <a:ext cx="46770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9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Adventure Works</a:t>
            </a:r>
            <a:endParaRPr sz="32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800" y="4417048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00F30A1-9C4D-8C08-E2D0-BE41694CC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666"/>
            <a:ext cx="9144000" cy="44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1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800" y="4417048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82D01E3-69C3-4FF1-3A36-A61ED54A5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441"/>
            <a:ext cx="9144000" cy="47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7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15"/>
          <p:cNvPicPr preferRelativeResize="0"/>
          <p:nvPr/>
        </p:nvPicPr>
        <p:blipFill rotWithShape="1">
          <a:blip r:embed="rId3">
            <a:alphaModFix/>
          </a:blip>
          <a:srcRect l="4642" t="4132" r="30329" b="1519"/>
          <a:stretch/>
        </p:blipFill>
        <p:spPr>
          <a:xfrm>
            <a:off x="-1309025" y="0"/>
            <a:ext cx="4781700" cy="5406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756" name="Google Shape;75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15"/>
          <p:cNvSpPr/>
          <p:nvPr/>
        </p:nvSpPr>
        <p:spPr>
          <a:xfrm>
            <a:off x="2640649" y="335902"/>
            <a:ext cx="1411494" cy="1411494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60" name="Google Shape;760;p115"/>
          <p:cNvSpPr txBox="1"/>
          <p:nvPr/>
        </p:nvSpPr>
        <p:spPr>
          <a:xfrm>
            <a:off x="4072077" y="816950"/>
            <a:ext cx="465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8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</a:t>
            </a:r>
            <a:r>
              <a:rPr lang="pt-BR" sz="2800" dirty="0" err="1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Intelligence</a:t>
            </a:r>
            <a:endParaRPr sz="21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1" name="Google Shape;761;p115"/>
          <p:cNvSpPr txBox="1"/>
          <p:nvPr/>
        </p:nvSpPr>
        <p:spPr>
          <a:xfrm>
            <a:off x="2986609" y="804405"/>
            <a:ext cx="6543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AA0DC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3000" dirty="0">
              <a:solidFill>
                <a:srgbClr val="0AA0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Is Power BI Actually Useful? - PEI">
            <a:extLst>
              <a:ext uri="{FF2B5EF4-FFF2-40B4-BE49-F238E27FC236}">
                <a16:creationId xmlns:a16="http://schemas.microsoft.com/office/drawing/2014/main" id="{F9B6D5EF-1C13-C6C6-3C83-4BE158939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764" y="3506724"/>
            <a:ext cx="3668672" cy="14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14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8"/>
          <p:cNvSpPr/>
          <p:nvPr/>
        </p:nvSpPr>
        <p:spPr>
          <a:xfrm>
            <a:off x="761512" y="3123895"/>
            <a:ext cx="1576470" cy="390900"/>
          </a:xfrm>
          <a:prstGeom prst="rect">
            <a:avLst/>
          </a:prstGeom>
          <a:solidFill>
            <a:srgbClr val="333B8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4" name="Google Shape;814;p118"/>
          <p:cNvSpPr/>
          <p:nvPr/>
        </p:nvSpPr>
        <p:spPr>
          <a:xfrm>
            <a:off x="754584" y="1478138"/>
            <a:ext cx="1520465" cy="390900"/>
          </a:xfrm>
          <a:prstGeom prst="rect">
            <a:avLst/>
          </a:prstGeom>
          <a:solidFill>
            <a:srgbClr val="FFA21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5" name="Google Shape;815;p118"/>
          <p:cNvSpPr/>
          <p:nvPr/>
        </p:nvSpPr>
        <p:spPr>
          <a:xfrm>
            <a:off x="6216342" y="1357788"/>
            <a:ext cx="1632258" cy="390900"/>
          </a:xfrm>
          <a:prstGeom prst="rect">
            <a:avLst/>
          </a:prstGeom>
          <a:solidFill>
            <a:srgbClr val="333B8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6" name="Google Shape;816;p118"/>
          <p:cNvSpPr/>
          <p:nvPr/>
        </p:nvSpPr>
        <p:spPr>
          <a:xfrm>
            <a:off x="6109855" y="2877090"/>
            <a:ext cx="1808018" cy="390900"/>
          </a:xfrm>
          <a:prstGeom prst="rect">
            <a:avLst/>
          </a:prstGeom>
          <a:solidFill>
            <a:srgbClr val="FFA21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7" name="Google Shape;817;p118"/>
          <p:cNvSpPr/>
          <p:nvPr/>
        </p:nvSpPr>
        <p:spPr>
          <a:xfrm>
            <a:off x="2275049" y="1648625"/>
            <a:ext cx="1874124" cy="9815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D8D8D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800" tIns="26800" rIns="26800" bIns="2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8" name="Google Shape;818;p118"/>
          <p:cNvSpPr/>
          <p:nvPr/>
        </p:nvSpPr>
        <p:spPr>
          <a:xfrm>
            <a:off x="2370492" y="3289150"/>
            <a:ext cx="1349838" cy="3166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D8D8D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800" tIns="26800" rIns="26800" bIns="2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9" name="Google Shape;819;p118"/>
          <p:cNvSpPr/>
          <p:nvPr/>
        </p:nvSpPr>
        <p:spPr>
          <a:xfrm>
            <a:off x="4529950" y="1520200"/>
            <a:ext cx="1640466" cy="9815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9050" cap="flat" cmpd="sng">
            <a:solidFill>
              <a:srgbClr val="D8D8D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800" tIns="26800" rIns="26800" bIns="2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0" name="Google Shape;820;p118"/>
          <p:cNvSpPr/>
          <p:nvPr/>
        </p:nvSpPr>
        <p:spPr>
          <a:xfrm>
            <a:off x="4899536" y="3013088"/>
            <a:ext cx="1141344" cy="3166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9050" cap="flat" cmpd="sng">
            <a:solidFill>
              <a:srgbClr val="D8D8D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800" tIns="26800" rIns="26800" bIns="2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1" name="Google Shape;821;p118"/>
          <p:cNvSpPr txBox="1"/>
          <p:nvPr/>
        </p:nvSpPr>
        <p:spPr>
          <a:xfrm>
            <a:off x="854979" y="1566920"/>
            <a:ext cx="13860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Dados Brutos</a:t>
            </a:r>
            <a:endParaRPr sz="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2" name="Google Shape;822;p118"/>
          <p:cNvSpPr txBox="1"/>
          <p:nvPr/>
        </p:nvSpPr>
        <p:spPr>
          <a:xfrm>
            <a:off x="792660" y="3221272"/>
            <a:ext cx="157647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Regras de Negócios</a:t>
            </a:r>
            <a:endParaRPr sz="1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118"/>
          <p:cNvSpPr txBox="1"/>
          <p:nvPr/>
        </p:nvSpPr>
        <p:spPr>
          <a:xfrm>
            <a:off x="6342782" y="1446570"/>
            <a:ext cx="14040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Transformações</a:t>
            </a:r>
            <a:endParaRPr sz="1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4" name="Google Shape;824;p118"/>
          <p:cNvSpPr txBox="1"/>
          <p:nvPr/>
        </p:nvSpPr>
        <p:spPr>
          <a:xfrm>
            <a:off x="6211376" y="2972654"/>
            <a:ext cx="1637224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Inteligência de Negócio</a:t>
            </a:r>
            <a:endParaRPr sz="1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5" name="Google Shape;825;p118"/>
          <p:cNvSpPr txBox="1"/>
          <p:nvPr/>
        </p:nvSpPr>
        <p:spPr>
          <a:xfrm>
            <a:off x="692772" y="1926091"/>
            <a:ext cx="23880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177800" lvl="0" indent="-146050" algn="l" rtl="0"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900"/>
              <a:buFont typeface="Roboto"/>
              <a:buChar char="●"/>
            </a:pPr>
            <a: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​​Dados extraídos.</a:t>
            </a:r>
            <a:b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7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18"/>
          <p:cNvSpPr txBox="1"/>
          <p:nvPr/>
        </p:nvSpPr>
        <p:spPr>
          <a:xfrm>
            <a:off x="699700" y="3577837"/>
            <a:ext cx="23880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177800" lvl="0" indent="-146050" algn="l" rtl="0">
              <a:spcBef>
                <a:spcPts val="0"/>
              </a:spcBef>
              <a:spcAft>
                <a:spcPts val="0"/>
              </a:spcAft>
              <a:buClr>
                <a:srgbClr val="1A2144"/>
              </a:buClr>
              <a:buSzPts val="900"/>
              <a:buFont typeface="Roboto"/>
              <a:buChar char="●"/>
            </a:pPr>
            <a: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Regras de negócios</a:t>
            </a:r>
            <a:endParaRPr sz="9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146050" algn="l" rtl="0">
              <a:spcBef>
                <a:spcPts val="0"/>
              </a:spcBef>
              <a:spcAft>
                <a:spcPts val="0"/>
              </a:spcAft>
              <a:buClr>
                <a:srgbClr val="1A2144"/>
              </a:buClr>
              <a:buSzPts val="900"/>
              <a:buFont typeface="Roboto"/>
              <a:buChar char="●"/>
            </a:pPr>
            <a: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Perguntas a serem respondidas</a:t>
            </a:r>
            <a:endParaRPr sz="9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18"/>
          <p:cNvSpPr txBox="1"/>
          <p:nvPr/>
        </p:nvSpPr>
        <p:spPr>
          <a:xfrm>
            <a:off x="6216341" y="1800215"/>
            <a:ext cx="24936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177800" lvl="0" indent="-146050" algn="l" rtl="0">
              <a:spcBef>
                <a:spcPts val="0"/>
              </a:spcBef>
              <a:spcAft>
                <a:spcPts val="0"/>
              </a:spcAft>
              <a:buClr>
                <a:srgbClr val="1A2144"/>
              </a:buClr>
              <a:buSzPts val="900"/>
              <a:buFont typeface="Roboto"/>
              <a:buChar char="●"/>
            </a:pPr>
            <a: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Transformações de dados</a:t>
            </a:r>
            <a:b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146050" algn="l" rtl="0">
              <a:spcBef>
                <a:spcPts val="0"/>
              </a:spcBef>
              <a:spcAft>
                <a:spcPts val="0"/>
              </a:spcAft>
              <a:buClr>
                <a:srgbClr val="1A2144"/>
              </a:buClr>
              <a:buSzPts val="900"/>
              <a:buFont typeface="Roboto"/>
              <a:buChar char="●"/>
            </a:pPr>
            <a: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​​Dados em nuvem</a:t>
            </a:r>
            <a:endParaRPr sz="9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18"/>
          <p:cNvSpPr txBox="1"/>
          <p:nvPr/>
        </p:nvSpPr>
        <p:spPr>
          <a:xfrm>
            <a:off x="6211375" y="3340479"/>
            <a:ext cx="24936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177800" lvl="0" indent="-146050" algn="l" rtl="0"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900"/>
              <a:buFont typeface="Roboto"/>
              <a:buChar char="●"/>
            </a:pPr>
            <a: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Dados em produção</a:t>
            </a:r>
            <a:b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146050" algn="l" rtl="0"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900"/>
              <a:buFont typeface="Roboto"/>
              <a:buChar char="●"/>
            </a:pPr>
            <a:r>
              <a:rPr lang="pt-BR" sz="9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​​Dashboard</a:t>
            </a:r>
            <a:endParaRPr sz="9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9" name="Google Shape;82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645" y="2716486"/>
            <a:ext cx="2239098" cy="2517939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1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23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831" name="Google Shape;831;p118"/>
          <p:cNvSpPr txBox="1"/>
          <p:nvPr/>
        </p:nvSpPr>
        <p:spPr>
          <a:xfrm>
            <a:off x="746229" y="708894"/>
            <a:ext cx="552226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32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</a:t>
            </a:r>
            <a:r>
              <a:rPr lang="pt-BR" sz="3200" dirty="0" err="1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Intelligence</a:t>
            </a:r>
            <a:endParaRPr sz="500" dirty="0"/>
          </a:p>
        </p:txBody>
      </p:sp>
      <p:sp>
        <p:nvSpPr>
          <p:cNvPr id="832" name="Google Shape;832;p118"/>
          <p:cNvSpPr txBox="1"/>
          <p:nvPr/>
        </p:nvSpPr>
        <p:spPr>
          <a:xfrm>
            <a:off x="746262" y="514175"/>
            <a:ext cx="6899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 de Certificação INDICIUM</a:t>
            </a:r>
            <a:endParaRPr lang="pt-BR" dirty="0">
              <a:solidFill>
                <a:srgbClr val="ED8A0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9"/>
          <p:cNvSpPr/>
          <p:nvPr/>
        </p:nvSpPr>
        <p:spPr>
          <a:xfrm>
            <a:off x="-505500" y="-186300"/>
            <a:ext cx="2363100" cy="5329800"/>
          </a:xfrm>
          <a:prstGeom prst="rect">
            <a:avLst/>
          </a:prstGeom>
          <a:solidFill>
            <a:srgbClr val="0AA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9"/>
          <p:cNvSpPr/>
          <p:nvPr/>
        </p:nvSpPr>
        <p:spPr>
          <a:xfrm>
            <a:off x="756000" y="350875"/>
            <a:ext cx="5445900" cy="1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9" name="Google Shape;83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126159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19"/>
          <p:cNvSpPr txBox="1"/>
          <p:nvPr/>
        </p:nvSpPr>
        <p:spPr>
          <a:xfrm>
            <a:off x="1074650" y="266500"/>
            <a:ext cx="6514500" cy="1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</a:t>
            </a:r>
            <a:r>
              <a:rPr lang="pt-BR" sz="3200" dirty="0" err="1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Intelligence</a:t>
            </a:r>
            <a:r>
              <a:rPr lang="pt-BR" sz="3200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: Dados com um propósito</a:t>
            </a:r>
            <a:endParaRPr sz="3200" dirty="0"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1" name="Google Shape;841;p119"/>
          <p:cNvSpPr txBox="1"/>
          <p:nvPr/>
        </p:nvSpPr>
        <p:spPr>
          <a:xfrm>
            <a:off x="2858063" y="1750663"/>
            <a:ext cx="473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Tomada de decisão informada</a:t>
            </a:r>
            <a:endParaRPr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Acesso a informações valiosas e análises detalhadas. Permitindo que a equipe de vendas identifique tendências, oportunidades e desafios.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842" name="Google Shape;84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107" y="1872806"/>
            <a:ext cx="194801" cy="1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9"/>
          <p:cNvSpPr txBox="1"/>
          <p:nvPr/>
        </p:nvSpPr>
        <p:spPr>
          <a:xfrm>
            <a:off x="2858063" y="2491238"/>
            <a:ext cx="473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Segmentação de Clientes</a:t>
            </a:r>
            <a:endParaRPr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Segmentação eficaz dos clientes com base em diversos critérios localização geográfica, por exemplo. </a:t>
            </a:r>
            <a:endParaRPr lang="pt-BR" dirty="0">
              <a:solidFill>
                <a:srgbClr val="434343"/>
              </a:solidFill>
            </a:endParaRPr>
          </a:p>
        </p:txBody>
      </p:sp>
      <p:pic>
        <p:nvPicPr>
          <p:cNvPr id="844" name="Google Shape;84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107" y="2613381"/>
            <a:ext cx="194801" cy="1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19"/>
          <p:cNvSpPr txBox="1"/>
          <p:nvPr/>
        </p:nvSpPr>
        <p:spPr>
          <a:xfrm>
            <a:off x="2858063" y="3227063"/>
            <a:ext cx="473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Análise de Produtos</a:t>
            </a:r>
            <a:endParaRPr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Identificar produtos que estão vendendo melhor e quais podem precisar de ajustes ou promoções adicionais.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846" name="Google Shape;846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107" y="3349206"/>
            <a:ext cx="194801" cy="1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19"/>
          <p:cNvSpPr txBox="1"/>
          <p:nvPr/>
        </p:nvSpPr>
        <p:spPr>
          <a:xfrm>
            <a:off x="2858063" y="4012863"/>
            <a:ext cx="4734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Competitividade</a:t>
            </a:r>
            <a:endParaRPr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Ajuste nas tomadas de decisões baseadas em dados para se adaptar às mudanças do mercado.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848" name="Google Shape;848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107" y="4135006"/>
            <a:ext cx="194801" cy="1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5"/>
          <p:cNvSpPr/>
          <p:nvPr/>
        </p:nvSpPr>
        <p:spPr>
          <a:xfrm>
            <a:off x="-57150" y="-357175"/>
            <a:ext cx="1346935" cy="6289096"/>
          </a:xfrm>
          <a:custGeom>
            <a:avLst/>
            <a:gdLst/>
            <a:ahLst/>
            <a:cxnLst/>
            <a:rect l="l" t="t" r="r" b="b"/>
            <a:pathLst>
              <a:path w="568927" h="2855435" extrusionOk="0">
                <a:moveTo>
                  <a:pt x="0" y="0"/>
                </a:moveTo>
                <a:lnTo>
                  <a:pt x="568927" y="0"/>
                </a:lnTo>
                <a:lnTo>
                  <a:pt x="568927" y="2855435"/>
                </a:lnTo>
                <a:lnTo>
                  <a:pt x="0" y="2855435"/>
                </a:lnTo>
                <a:close/>
              </a:path>
            </a:pathLst>
          </a:custGeom>
          <a:solidFill>
            <a:srgbClr val="F0F1F7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959" name="Google Shape;959;p125"/>
          <p:cNvGrpSpPr/>
          <p:nvPr/>
        </p:nvGrpSpPr>
        <p:grpSpPr>
          <a:xfrm>
            <a:off x="334897" y="207352"/>
            <a:ext cx="3722309" cy="4866143"/>
            <a:chOff x="0" y="0"/>
            <a:chExt cx="9926156" cy="12976381"/>
          </a:xfrm>
        </p:grpSpPr>
        <p:pic>
          <p:nvPicPr>
            <p:cNvPr id="960" name="Google Shape;960;p1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926156" cy="12976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" name="Google Shape;961;p125"/>
            <p:cNvSpPr/>
            <p:nvPr/>
          </p:nvSpPr>
          <p:spPr>
            <a:xfrm>
              <a:off x="228141" y="206795"/>
              <a:ext cx="9264600" cy="12347400"/>
            </a:xfrm>
            <a:prstGeom prst="rect">
              <a:avLst/>
            </a:prstGeom>
            <a:solidFill>
              <a:srgbClr val="333B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25"/>
          <p:cNvGrpSpPr/>
          <p:nvPr/>
        </p:nvGrpSpPr>
        <p:grpSpPr>
          <a:xfrm>
            <a:off x="748075" y="743504"/>
            <a:ext cx="2724750" cy="2801109"/>
            <a:chOff x="-147201" y="-251425"/>
            <a:chExt cx="7266000" cy="7469623"/>
          </a:xfrm>
        </p:grpSpPr>
        <p:sp>
          <p:nvSpPr>
            <p:cNvPr id="963" name="Google Shape;963;p125"/>
            <p:cNvSpPr txBox="1"/>
            <p:nvPr/>
          </p:nvSpPr>
          <p:spPr>
            <a:xfrm>
              <a:off x="-103017" y="-251425"/>
              <a:ext cx="6996301" cy="1579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 dirty="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Power BI</a:t>
              </a:r>
              <a:endParaRPr sz="35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64" name="Google Shape;964;p125"/>
            <p:cNvSpPr txBox="1"/>
            <p:nvPr/>
          </p:nvSpPr>
          <p:spPr>
            <a:xfrm>
              <a:off x="-147201" y="2433300"/>
              <a:ext cx="7266000" cy="4784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O Power BI é uma poderosa ferramenta de Business </a:t>
              </a:r>
              <a:r>
                <a:rPr lang="pt-BR" sz="1100" dirty="0" err="1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Intelligence</a:t>
              </a:r>
              <a:r>
                <a:rPr lang="pt-BR" sz="1100" dirty="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(BI) desenvolvida pela Microsoft.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ts val="1100"/>
                <a:buFont typeface="Arial" panose="020B0604020202020204" pitchFamily="34" charset="0"/>
                <a:buChar char="•"/>
              </a:pPr>
              <a:endParaRPr lang="pt-BR" sz="11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Um dashboard, no contexto do BI e do Power BI, é uma representação visual de dados que fornece uma visão resumida e fácil de entender do desempenho de uma empresa ou de um determinado processo</a:t>
              </a:r>
            </a:p>
          </p:txBody>
        </p:sp>
      </p:grpSp>
      <p:grpSp>
        <p:nvGrpSpPr>
          <p:cNvPr id="965" name="Google Shape;965;p125"/>
          <p:cNvGrpSpPr/>
          <p:nvPr/>
        </p:nvGrpSpPr>
        <p:grpSpPr>
          <a:xfrm>
            <a:off x="5187591" y="735681"/>
            <a:ext cx="2769075" cy="877466"/>
            <a:chOff x="0" y="-57150"/>
            <a:chExt cx="7384200" cy="2339911"/>
          </a:xfrm>
        </p:grpSpPr>
        <p:sp>
          <p:nvSpPr>
            <p:cNvPr id="966" name="Google Shape;966;p125"/>
            <p:cNvSpPr txBox="1"/>
            <p:nvPr/>
          </p:nvSpPr>
          <p:spPr>
            <a:xfrm>
              <a:off x="0" y="612560"/>
              <a:ext cx="7384200" cy="1670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Garantindo que o dashboard sempre terá os dados mais recentes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7" name="Google Shape;967;p125"/>
            <p:cNvSpPr txBox="1"/>
            <p:nvPr/>
          </p:nvSpPr>
          <p:spPr>
            <a:xfrm>
              <a:off x="0" y="-57150"/>
              <a:ext cx="7384200" cy="80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>
                  <a:solidFill>
                    <a:srgbClr val="13A0DB"/>
                  </a:solidFill>
                  <a:latin typeface="Roboto"/>
                  <a:ea typeface="Roboto"/>
                  <a:cs typeface="Roboto"/>
                  <a:sym typeface="Roboto"/>
                </a:rPr>
                <a:t>Atualização de Dados em Nuvem</a:t>
              </a:r>
              <a:endParaRPr b="1" dirty="0">
                <a:solidFill>
                  <a:srgbClr val="13A0D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8" name="Google Shape;968;p125"/>
          <p:cNvGrpSpPr/>
          <p:nvPr/>
        </p:nvGrpSpPr>
        <p:grpSpPr>
          <a:xfrm>
            <a:off x="5187591" y="1680456"/>
            <a:ext cx="2769075" cy="877466"/>
            <a:chOff x="0" y="-57150"/>
            <a:chExt cx="7384200" cy="2339911"/>
          </a:xfrm>
        </p:grpSpPr>
        <p:sp>
          <p:nvSpPr>
            <p:cNvPr id="969" name="Google Shape;969;p125"/>
            <p:cNvSpPr txBox="1"/>
            <p:nvPr/>
          </p:nvSpPr>
          <p:spPr>
            <a:xfrm>
              <a:off x="0" y="612560"/>
              <a:ext cx="7384200" cy="1670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pt-BR" sz="11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Facilitando o planejamento e automatizando processos decisórios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0" name="Google Shape;970;p125"/>
            <p:cNvSpPr txBox="1"/>
            <p:nvPr/>
          </p:nvSpPr>
          <p:spPr>
            <a:xfrm>
              <a:off x="0" y="-57150"/>
              <a:ext cx="7384200" cy="80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>
                  <a:solidFill>
                    <a:srgbClr val="13A0DB"/>
                  </a:solidFill>
                  <a:latin typeface="Roboto"/>
                  <a:ea typeface="Roboto"/>
                  <a:cs typeface="Roboto"/>
                  <a:sym typeface="Roboto"/>
                </a:rPr>
                <a:t>Regras de Negócios definidas</a:t>
              </a:r>
              <a:endParaRPr b="1" dirty="0">
                <a:solidFill>
                  <a:srgbClr val="13A0D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1" name="Google Shape;971;p125"/>
          <p:cNvGrpSpPr/>
          <p:nvPr/>
        </p:nvGrpSpPr>
        <p:grpSpPr>
          <a:xfrm>
            <a:off x="5187591" y="2713531"/>
            <a:ext cx="2769075" cy="1072135"/>
            <a:chOff x="0" y="-57150"/>
            <a:chExt cx="7384200" cy="2859029"/>
          </a:xfrm>
        </p:grpSpPr>
        <p:sp>
          <p:nvSpPr>
            <p:cNvPr id="972" name="Google Shape;972;p125"/>
            <p:cNvSpPr txBox="1"/>
            <p:nvPr/>
          </p:nvSpPr>
          <p:spPr>
            <a:xfrm>
              <a:off x="0" y="612560"/>
              <a:ext cx="7384200" cy="2189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1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Dados centralizados e unificados, feitos sob demanda de forma a manter controle e governança dos dados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555555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73" name="Google Shape;973;p125"/>
            <p:cNvSpPr txBox="1"/>
            <p:nvPr/>
          </p:nvSpPr>
          <p:spPr>
            <a:xfrm>
              <a:off x="0" y="-57150"/>
              <a:ext cx="7384200" cy="80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>
                  <a:solidFill>
                    <a:srgbClr val="13A0DB"/>
                  </a:solidFill>
                  <a:latin typeface="Roboto"/>
                  <a:ea typeface="Roboto"/>
                  <a:cs typeface="Roboto"/>
                  <a:sym typeface="Roboto"/>
                </a:rPr>
                <a:t>Dados centralizados</a:t>
              </a:r>
              <a:endParaRPr b="1" dirty="0">
                <a:solidFill>
                  <a:srgbClr val="13A0D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4" name="Google Shape;974;p125"/>
          <p:cNvGrpSpPr/>
          <p:nvPr/>
        </p:nvGrpSpPr>
        <p:grpSpPr>
          <a:xfrm>
            <a:off x="5187591" y="3763181"/>
            <a:ext cx="2769075" cy="835147"/>
            <a:chOff x="0" y="-57150"/>
            <a:chExt cx="7384200" cy="2227060"/>
          </a:xfrm>
        </p:grpSpPr>
        <p:sp>
          <p:nvSpPr>
            <p:cNvPr id="975" name="Google Shape;975;p125"/>
            <p:cNvSpPr txBox="1"/>
            <p:nvPr/>
          </p:nvSpPr>
          <p:spPr>
            <a:xfrm>
              <a:off x="0" y="612560"/>
              <a:ext cx="7384200" cy="155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100" b="0" i="0" dirty="0">
                  <a:solidFill>
                    <a:srgbClr val="37415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Técnicas avançadas de análise de dados para criar previsões de demanda mais precisas.</a:t>
              </a:r>
              <a:endParaRPr sz="1100" dirty="0">
                <a:solidFill>
                  <a:srgbClr val="55555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Light"/>
              </a:endParaRPr>
            </a:p>
          </p:txBody>
        </p:sp>
        <p:sp>
          <p:nvSpPr>
            <p:cNvPr id="976" name="Google Shape;976;p125"/>
            <p:cNvSpPr txBox="1"/>
            <p:nvPr/>
          </p:nvSpPr>
          <p:spPr>
            <a:xfrm>
              <a:off x="0" y="-57150"/>
              <a:ext cx="7384200" cy="80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>
                  <a:solidFill>
                    <a:srgbClr val="13A0DB"/>
                  </a:solidFill>
                  <a:latin typeface="Roboto"/>
                  <a:ea typeface="Roboto"/>
                  <a:cs typeface="Roboto"/>
                  <a:sym typeface="Roboto"/>
                </a:rPr>
                <a:t>Insights e previsão</a:t>
              </a:r>
              <a:endParaRPr b="1" dirty="0">
                <a:solidFill>
                  <a:srgbClr val="13A0D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77" name="Google Shape;97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68" y="3776780"/>
            <a:ext cx="432563" cy="4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700" y="2755700"/>
            <a:ext cx="435500" cy="43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9159" y="1749588"/>
            <a:ext cx="356586" cy="43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1181" y="743500"/>
            <a:ext cx="432543" cy="43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4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1281" name="Google Shape;1281;p141"/>
          <p:cNvSpPr txBox="1"/>
          <p:nvPr/>
        </p:nvSpPr>
        <p:spPr>
          <a:xfrm>
            <a:off x="356771" y="2276269"/>
            <a:ext cx="28854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4B3F98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973C03-FC79-6A32-375B-A970B2B362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55"/>
          <a:stretch>
            <a:fillRect/>
          </a:stretch>
        </p:blipFill>
        <p:spPr>
          <a:xfrm>
            <a:off x="20" y="10"/>
            <a:ext cx="9143980" cy="6099165"/>
          </a:xfrm>
          <a:prstGeom prst="rect">
            <a:avLst/>
          </a:prstGeom>
        </p:spPr>
      </p:pic>
      <p:sp>
        <p:nvSpPr>
          <p:cNvPr id="1287" name="Slide Number Placeholder 2">
            <a:extLst>
              <a:ext uri="{FF2B5EF4-FFF2-40B4-BE49-F238E27FC236}">
                <a16:creationId xmlns:a16="http://schemas.microsoft.com/office/drawing/2014/main" id="{B5086036-5681-3DD8-678F-FBDAB5D1FB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pt-BR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4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sp>
        <p:nvSpPr>
          <p:cNvPr id="1281" name="Google Shape;1281;p141"/>
          <p:cNvSpPr txBox="1"/>
          <p:nvPr/>
        </p:nvSpPr>
        <p:spPr>
          <a:xfrm>
            <a:off x="356771" y="2276269"/>
            <a:ext cx="28854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4B3F98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87" name="Slide Number Placeholder 2">
            <a:extLst>
              <a:ext uri="{FF2B5EF4-FFF2-40B4-BE49-F238E27FC236}">
                <a16:creationId xmlns:a16="http://schemas.microsoft.com/office/drawing/2014/main" id="{B5086036-5681-3DD8-678F-FBDAB5D1FB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pt-BR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5AD318-F668-D7A7-BA6C-4C01ADBE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08319"/>
      </p:ext>
    </p:extLst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358" name="Google Shape;1358;p147"/>
          <p:cNvPicPr preferRelativeResize="0"/>
          <p:nvPr/>
        </p:nvPicPr>
        <p:blipFill rotWithShape="1">
          <a:blip r:embed="rId3">
            <a:alphaModFix/>
          </a:blip>
          <a:srcRect t="638" r="34542" b="2593"/>
          <a:stretch/>
        </p:blipFill>
        <p:spPr>
          <a:xfrm>
            <a:off x="4539375" y="-127800"/>
            <a:ext cx="4692900" cy="524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359" name="Google Shape;1359;p147"/>
          <p:cNvSpPr txBox="1"/>
          <p:nvPr/>
        </p:nvSpPr>
        <p:spPr>
          <a:xfrm>
            <a:off x="677201" y="1606450"/>
            <a:ext cx="3634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rgbClr val="333B8F"/>
                </a:solidFill>
                <a:latin typeface="Roboto"/>
                <a:ea typeface="Roboto"/>
                <a:cs typeface="Roboto"/>
                <a:sym typeface="Roboto"/>
              </a:rPr>
              <a:t>Próximos Passos</a:t>
            </a:r>
            <a:endParaRPr b="1" dirty="0">
              <a:solidFill>
                <a:srgbClr val="333B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AA0DC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60" name="Google Shape;1360;p147"/>
          <p:cNvSpPr/>
          <p:nvPr/>
        </p:nvSpPr>
        <p:spPr>
          <a:xfrm>
            <a:off x="756000" y="2129000"/>
            <a:ext cx="4424400" cy="265440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228600" dist="76200" dir="78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47"/>
          <p:cNvSpPr txBox="1"/>
          <p:nvPr/>
        </p:nvSpPr>
        <p:spPr>
          <a:xfrm>
            <a:off x="1832683" y="2932278"/>
            <a:ext cx="5624100" cy="18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800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err="1">
                <a:solidFill>
                  <a:srgbClr val="333B8F"/>
                </a:solidFill>
                <a:latin typeface="Roboto"/>
                <a:ea typeface="Roboto"/>
                <a:cs typeface="Roboto"/>
                <a:sym typeface="Roboto"/>
              </a:rPr>
              <a:t>Modern</a:t>
            </a:r>
            <a:r>
              <a:rPr lang="pt-BR" sz="1200" b="1" dirty="0">
                <a:solidFill>
                  <a:srgbClr val="333B8F"/>
                </a:solidFill>
                <a:latin typeface="Roboto"/>
                <a:ea typeface="Roboto"/>
                <a:cs typeface="Roboto"/>
                <a:sym typeface="Roboto"/>
              </a:rPr>
              <a:t> Data Stack – Jornada Data </a:t>
            </a:r>
            <a:r>
              <a:rPr lang="pt-BR" sz="1200" b="1" dirty="0" err="1">
                <a:solidFill>
                  <a:srgbClr val="333B8F"/>
                </a:solidFill>
                <a:latin typeface="Roboto"/>
                <a:ea typeface="Roboto"/>
                <a:cs typeface="Roboto"/>
                <a:sym typeface="Roboto"/>
              </a:rPr>
              <a:t>Driven</a:t>
            </a:r>
            <a:endParaRPr sz="1100" b="1" dirty="0">
              <a:solidFill>
                <a:srgbClr val="333B8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100"/>
              <a:buFont typeface="Roboto"/>
              <a:buChar char="●"/>
            </a:pPr>
            <a:r>
              <a:rPr lang="pt-BR" sz="11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Migração dos dados de todos os setores</a:t>
            </a:r>
            <a:endParaRPr sz="11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100"/>
              <a:buFont typeface="Roboto"/>
              <a:buChar char="●"/>
            </a:pPr>
            <a:r>
              <a:rPr lang="pt-BR" sz="11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BI Completo</a:t>
            </a:r>
            <a:endParaRPr sz="11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100"/>
              <a:buFont typeface="Roboto"/>
              <a:buChar char="●"/>
            </a:pPr>
            <a:r>
              <a:rPr lang="pt-BR" sz="11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Machine</a:t>
            </a:r>
            <a:r>
              <a:rPr lang="pt-BR" sz="11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Learning</a:t>
            </a:r>
            <a:endParaRPr sz="11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100"/>
              <a:buFont typeface="Roboto"/>
              <a:buChar char="●"/>
            </a:pPr>
            <a:r>
              <a:rPr lang="pt-BR" sz="11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Automação de Processos</a:t>
            </a:r>
            <a:endParaRPr sz="11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147"/>
          <p:cNvSpPr/>
          <p:nvPr/>
        </p:nvSpPr>
        <p:spPr>
          <a:xfrm>
            <a:off x="1745986" y="2396771"/>
            <a:ext cx="3421800" cy="459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AA0DC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INDICIUM</a:t>
            </a:r>
            <a:endParaRPr sz="1600" dirty="0">
              <a:solidFill>
                <a:srgbClr val="0AA0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63" name="Google Shape;1363;p147"/>
          <p:cNvSpPr txBox="1"/>
          <p:nvPr/>
        </p:nvSpPr>
        <p:spPr>
          <a:xfrm>
            <a:off x="743441" y="667552"/>
            <a:ext cx="34008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Conclusão</a:t>
            </a:r>
            <a:endParaRPr sz="25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" name="Google Shape;2952;p231">
            <a:extLst>
              <a:ext uri="{FF2B5EF4-FFF2-40B4-BE49-F238E27FC236}">
                <a16:creationId xmlns:a16="http://schemas.microsoft.com/office/drawing/2014/main" id="{9179C93A-EAAD-FCF3-4837-5E2C1BDC84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68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98"/>
          <p:cNvPicPr preferRelativeResize="0"/>
          <p:nvPr/>
        </p:nvPicPr>
        <p:blipFill rotWithShape="1">
          <a:blip r:embed="rId3">
            <a:alphaModFix/>
          </a:blip>
          <a:srcRect r="25423"/>
          <a:stretch/>
        </p:blipFill>
        <p:spPr>
          <a:xfrm flipH="1">
            <a:off x="5065198" y="756000"/>
            <a:ext cx="4078802" cy="38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98"/>
          <p:cNvSpPr txBox="1"/>
          <p:nvPr/>
        </p:nvSpPr>
        <p:spPr>
          <a:xfrm>
            <a:off x="694708" y="929134"/>
            <a:ext cx="8376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5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 sz="5500" dirty="0"/>
          </a:p>
        </p:txBody>
      </p:sp>
      <p:pic>
        <p:nvPicPr>
          <p:cNvPr id="577" name="Google Shape;57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8631" y="159593"/>
            <a:ext cx="945350" cy="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98"/>
          <p:cNvSpPr txBox="1"/>
          <p:nvPr/>
        </p:nvSpPr>
        <p:spPr>
          <a:xfrm>
            <a:off x="764875" y="1760675"/>
            <a:ext cx="3807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Entendimento do Negócio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Projeto e Transformação de Dados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Dados em Nuvem 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Business </a:t>
            </a:r>
            <a:r>
              <a:rPr lang="pt-BR" sz="12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Intelligence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9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3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80" name="Google Shape;580;p98"/>
          <p:cNvSpPr txBox="1"/>
          <p:nvPr/>
        </p:nvSpPr>
        <p:spPr>
          <a:xfrm>
            <a:off x="720531" y="633383"/>
            <a:ext cx="648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 de Certificação INDICIUM</a:t>
            </a:r>
            <a:endParaRPr dirty="0">
              <a:solidFill>
                <a:srgbClr val="ED8A0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48"/>
          <p:cNvSpPr/>
          <p:nvPr/>
        </p:nvSpPr>
        <p:spPr>
          <a:xfrm>
            <a:off x="0" y="0"/>
            <a:ext cx="9144000" cy="16425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1" name="Google Shape;137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631" y="159593"/>
            <a:ext cx="945350" cy="4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541" y="1852472"/>
            <a:ext cx="3129325" cy="32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48"/>
          <p:cNvSpPr txBox="1"/>
          <p:nvPr/>
        </p:nvSpPr>
        <p:spPr>
          <a:xfrm>
            <a:off x="868679" y="360517"/>
            <a:ext cx="7099951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Confie nos dados: Dados vencem opiniões.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10"/>
          <p:cNvSpPr txBox="1"/>
          <p:nvPr/>
        </p:nvSpPr>
        <p:spPr>
          <a:xfrm>
            <a:off x="4739256" y="1360388"/>
            <a:ext cx="4092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</a:pPr>
            <a:r>
              <a:rPr lang="pt-BR" b="1" dirty="0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Raphael Caetano da Silva </a:t>
            </a:r>
            <a:r>
              <a:rPr lang="pt-BR" sz="1400" b="1" i="0" u="none" strike="noStrike" cap="none" dirty="0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b="1" dirty="0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pt-BR" sz="1400" b="1" i="0" u="none" strike="noStrike" cap="none" dirty="0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00" b="1" i="0" u="none" strike="noStrike" cap="none" dirty="0" err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r>
              <a:rPr lang="pt-BR" sz="1400" b="1" i="0" u="none" strike="noStrike" cap="none" dirty="0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00" b="1" i="0" u="none" strike="noStrike" cap="none" dirty="0" err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Engeneering</a:t>
            </a:r>
            <a:br>
              <a:rPr lang="pt-BR" b="1" dirty="0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200" dirty="0" err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raphael.silva</a:t>
            </a:r>
            <a:r>
              <a:rPr lang="pt-BR" sz="1200" u="none" strike="noStrike" cap="none" dirty="0" err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@indicium.tech</a:t>
            </a:r>
            <a:br>
              <a:rPr lang="pt-BR" sz="120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Lato"/>
              <a:buNone/>
            </a:pPr>
            <a:r>
              <a:rPr lang="pt-BR" sz="1200" i="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(48) 3371-7293 | (48) 99112-3036</a:t>
            </a:r>
            <a:br>
              <a:rPr lang="pt-BR" sz="1200" i="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200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Rua Orlando </a:t>
            </a:r>
            <a:r>
              <a:rPr lang="pt-BR" sz="1200" dirty="0" err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Phillippi</a:t>
            </a:r>
            <a:r>
              <a:rPr lang="pt-BR" sz="1200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, nº 100, sala 304</a:t>
            </a:r>
            <a:br>
              <a:rPr lang="pt-BR" sz="1200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200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Saco Grande | Florianópolis |</a:t>
            </a:r>
            <a:r>
              <a:rPr lang="pt-BR" sz="1200" i="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SC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0" name="Google Shape;2080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350" y="1312975"/>
            <a:ext cx="2688423" cy="266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 descr="Rosto de homem sorrindo&#10;&#10;Descrição gerada automaticamente">
            <a:extLst>
              <a:ext uri="{FF2B5EF4-FFF2-40B4-BE49-F238E27FC236}">
                <a16:creationId xmlns:a16="http://schemas.microsoft.com/office/drawing/2014/main" id="{385B38CE-9D40-A695-FEF3-4CD43F633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50" y="1312975"/>
            <a:ext cx="2571750" cy="2571750"/>
          </a:xfrm>
          <a:prstGeom prst="rect">
            <a:avLst/>
          </a:prstGeom>
        </p:spPr>
      </p:pic>
      <p:sp>
        <p:nvSpPr>
          <p:cNvPr id="3" name="Google Shape;2081;p210">
            <a:extLst>
              <a:ext uri="{FF2B5EF4-FFF2-40B4-BE49-F238E27FC236}">
                <a16:creationId xmlns:a16="http://schemas.microsoft.com/office/drawing/2014/main" id="{12FF5916-86F9-8A39-217C-655DDD39AD2B}"/>
              </a:ext>
            </a:extLst>
          </p:cNvPr>
          <p:cNvSpPr txBox="1"/>
          <p:nvPr/>
        </p:nvSpPr>
        <p:spPr>
          <a:xfrm>
            <a:off x="3335555" y="3814502"/>
            <a:ext cx="4134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INDICIUM</a:t>
            </a:r>
            <a:endParaRPr sz="700" dirty="0">
              <a:solidFill>
                <a:srgbClr val="1BB1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A5DA0E74-66D1-E12E-BCDD-143ED65C6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939" y="2399743"/>
            <a:ext cx="1482436" cy="148243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1" name="Google Shape;2991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450" y="3399275"/>
            <a:ext cx="1409475" cy="1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2" name="Google Shape;2992;p236"/>
          <p:cNvSpPr txBox="1"/>
          <p:nvPr/>
        </p:nvSpPr>
        <p:spPr>
          <a:xfrm>
            <a:off x="2360175" y="3537000"/>
            <a:ext cx="4092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</a:pPr>
            <a:r>
              <a:rPr lang="pt-BR" sz="14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Raphael Caetano da Silva</a:t>
            </a:r>
            <a:r>
              <a:rPr lang="pt-BR" b="1" dirty="0"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r>
              <a:rPr lang="pt-BR" sz="14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Engeneering</a:t>
            </a:r>
            <a:endParaRPr sz="5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Lato"/>
              <a:buNone/>
            </a:pPr>
            <a:r>
              <a:rPr lang="pt-BR" sz="1200" u="none" strike="noStrike" cap="none" dirty="0" err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raphael.silva@indicium.tech</a:t>
            </a:r>
            <a:br>
              <a:rPr lang="pt-BR" sz="120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Lato"/>
              <a:buNone/>
            </a:pPr>
            <a:r>
              <a:rPr lang="pt-BR" sz="900" i="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(48) </a:t>
            </a:r>
            <a:r>
              <a:rPr lang="pt-BR" sz="1200" b="1" i="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3371-7293 | </a:t>
            </a:r>
            <a:r>
              <a:rPr lang="pt-BR" sz="900" i="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(48) </a:t>
            </a:r>
            <a:r>
              <a:rPr lang="pt-BR" sz="1200" b="1" i="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99112-3036</a:t>
            </a:r>
            <a:br>
              <a:rPr lang="pt-BR" sz="1200" b="1" i="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Lato"/>
              <a:buNone/>
            </a:pPr>
            <a:r>
              <a:rPr lang="pt-BR" sz="1200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Rua Orlando </a:t>
            </a:r>
            <a:r>
              <a:rPr lang="pt-BR" sz="1200" dirty="0" err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Phillippi</a:t>
            </a:r>
            <a:r>
              <a:rPr lang="pt-BR" sz="1200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, nº 100, sala 304</a:t>
            </a:r>
            <a:br>
              <a:rPr lang="pt-BR" sz="1200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200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Saco Grande | Florianópolis |</a:t>
            </a:r>
            <a:r>
              <a:rPr lang="pt-BR" sz="1200" i="0" u="none" strike="noStrike" cap="none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SC</a:t>
            </a:r>
            <a:endParaRPr sz="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3" name="Google Shape;2993;p236"/>
          <p:cNvSpPr txBox="1"/>
          <p:nvPr/>
        </p:nvSpPr>
        <p:spPr>
          <a:xfrm>
            <a:off x="1057500" y="2145825"/>
            <a:ext cx="59118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2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400"/>
              <a:buFont typeface="Raleway Medium"/>
              <a:buNone/>
            </a:pPr>
            <a:r>
              <a:rPr lang="pt-BR" sz="4800">
                <a:solidFill>
                  <a:srgbClr val="0076B9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 bom ter vocês aqui na </a:t>
            </a:r>
            <a:r>
              <a:rPr lang="pt-BR" sz="4800" i="0" u="none" strike="noStrike" cap="none">
                <a:solidFill>
                  <a:srgbClr val="0076B9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Indicium</a:t>
            </a:r>
            <a:r>
              <a:rPr lang="pt-BR" sz="4800">
                <a:solidFill>
                  <a:srgbClr val="0076B9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4800">
              <a:solidFill>
                <a:srgbClr val="0076B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994" name="Google Shape;2994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925" y="508273"/>
            <a:ext cx="1409475" cy="13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9" name="Google Shape;2999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1065" y="3867639"/>
            <a:ext cx="1055850" cy="10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0914" y="3539073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1" name="Google Shape;3001;p237"/>
          <p:cNvPicPr preferRelativeResize="0"/>
          <p:nvPr/>
        </p:nvPicPr>
        <p:blipFill rotWithShape="1">
          <a:blip r:embed="rId5">
            <a:alphaModFix/>
          </a:blip>
          <a:srcRect r="11870"/>
          <a:stretch/>
        </p:blipFill>
        <p:spPr>
          <a:xfrm>
            <a:off x="-914500" y="-67650"/>
            <a:ext cx="7021675" cy="53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2" name="Google Shape;3002;p237"/>
          <p:cNvSpPr txBox="1">
            <a:spLocks noGrp="1"/>
          </p:cNvSpPr>
          <p:nvPr>
            <p:ph type="title"/>
          </p:nvPr>
        </p:nvSpPr>
        <p:spPr>
          <a:xfrm>
            <a:off x="2997664" y="2080185"/>
            <a:ext cx="3332100" cy="10161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Obrigado!</a:t>
            </a:r>
            <a:endParaRPr sz="40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238"/>
          <p:cNvSpPr/>
          <p:nvPr/>
        </p:nvSpPr>
        <p:spPr>
          <a:xfrm>
            <a:off x="-70222" y="-39208"/>
            <a:ext cx="9284400" cy="5221800"/>
          </a:xfrm>
          <a:prstGeom prst="rect">
            <a:avLst/>
          </a:prstGeom>
          <a:solidFill>
            <a:srgbClr val="191E5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08" name="Google Shape;3008;p2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8662" y="1117051"/>
            <a:ext cx="2986676" cy="290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2"/>
          <p:cNvSpPr/>
          <p:nvPr/>
        </p:nvSpPr>
        <p:spPr>
          <a:xfrm>
            <a:off x="-14100" y="151275"/>
            <a:ext cx="147600" cy="492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12"/>
          <p:cNvSpPr txBox="1"/>
          <p:nvPr/>
        </p:nvSpPr>
        <p:spPr>
          <a:xfrm>
            <a:off x="660236" y="1392465"/>
            <a:ext cx="7709763" cy="74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/>
              <a:t>A empresa Adventure Works (AW) é uma indústria de bicicletas em franco crescimento. Para manter seu ritmo de crescimento e se diferenciar da concorrência, a Adventure Works quer utilizar seus dados de forma estratégica, norteando suas decisões para se tornar uma empresa data-</a:t>
            </a:r>
            <a:r>
              <a:rPr lang="pt-BR" sz="1200" dirty="0" err="1"/>
              <a:t>driven</a:t>
            </a:r>
            <a:r>
              <a:rPr lang="pt-BR" sz="1200" dirty="0"/>
              <a:t>.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686B7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0" name="Google Shape;720;p112"/>
          <p:cNvPicPr preferRelativeResize="0"/>
          <p:nvPr/>
        </p:nvPicPr>
        <p:blipFill rotWithShape="1">
          <a:blip r:embed="rId4">
            <a:alphaModFix/>
          </a:blip>
          <a:srcRect l="985" t="18670" r="58439" b="21022"/>
          <a:stretch/>
        </p:blipFill>
        <p:spPr>
          <a:xfrm>
            <a:off x="756000" y="2293172"/>
            <a:ext cx="2410800" cy="2298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721" name="Google Shape;721;p112"/>
          <p:cNvPicPr preferRelativeResize="0"/>
          <p:nvPr/>
        </p:nvPicPr>
        <p:blipFill rotWithShape="1">
          <a:blip r:embed="rId5">
            <a:alphaModFix/>
          </a:blip>
          <a:srcRect l="2476" t="40582" r="61474" b="5835"/>
          <a:stretch/>
        </p:blipFill>
        <p:spPr>
          <a:xfrm>
            <a:off x="3381363" y="2293172"/>
            <a:ext cx="2410800" cy="2298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722" name="Google Shape;722;p112"/>
          <p:cNvPicPr preferRelativeResize="0"/>
          <p:nvPr/>
        </p:nvPicPr>
        <p:blipFill rotWithShape="1">
          <a:blip r:embed="rId6">
            <a:alphaModFix/>
          </a:blip>
          <a:srcRect l="4641" t="4132" r="18257" b="1519"/>
          <a:stretch/>
        </p:blipFill>
        <p:spPr>
          <a:xfrm>
            <a:off x="5959200" y="2293172"/>
            <a:ext cx="2410800" cy="2298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723" name="Google Shape;723;p112"/>
          <p:cNvSpPr txBox="1"/>
          <p:nvPr/>
        </p:nvSpPr>
        <p:spPr>
          <a:xfrm>
            <a:off x="741350" y="833700"/>
            <a:ext cx="7373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32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Introdução</a:t>
            </a:r>
            <a:endParaRPr sz="500" dirty="0"/>
          </a:p>
        </p:txBody>
      </p:sp>
      <p:sp>
        <p:nvSpPr>
          <p:cNvPr id="724" name="Google Shape;724;p112"/>
          <p:cNvSpPr txBox="1"/>
          <p:nvPr/>
        </p:nvSpPr>
        <p:spPr>
          <a:xfrm>
            <a:off x="730328" y="627931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 de Certificação INDICIUM</a:t>
            </a:r>
            <a:endParaRPr lang="pt-BR" dirty="0">
              <a:solidFill>
                <a:srgbClr val="ED8A0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13"/>
          <p:cNvPicPr preferRelativeResize="0"/>
          <p:nvPr/>
        </p:nvPicPr>
        <p:blipFill rotWithShape="1">
          <a:blip r:embed="rId3">
            <a:alphaModFix/>
          </a:blip>
          <a:srcRect l="3231" t="11501" r="58705" b="1496"/>
          <a:stretch/>
        </p:blipFill>
        <p:spPr>
          <a:xfrm>
            <a:off x="-58900" y="0"/>
            <a:ext cx="3531600" cy="5179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733" name="Google Shape;733;p113"/>
          <p:cNvSpPr/>
          <p:nvPr/>
        </p:nvSpPr>
        <p:spPr>
          <a:xfrm>
            <a:off x="2640649" y="335902"/>
            <a:ext cx="1411494" cy="1411494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34" name="Google Shape;734;p113"/>
          <p:cNvSpPr txBox="1"/>
          <p:nvPr/>
        </p:nvSpPr>
        <p:spPr>
          <a:xfrm>
            <a:off x="4072076" y="816950"/>
            <a:ext cx="4638300" cy="131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8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Entendimento do Negócio</a:t>
            </a:r>
            <a:endParaRPr sz="2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6" name="Google Shape;736;p113"/>
          <p:cNvSpPr txBox="1"/>
          <p:nvPr/>
        </p:nvSpPr>
        <p:spPr>
          <a:xfrm>
            <a:off x="2986609" y="804405"/>
            <a:ext cx="6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AA0DC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3000">
              <a:solidFill>
                <a:srgbClr val="0AA0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7" name="Google Shape;73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EA921C5-FAF6-F9E6-5959-82796195CA07}"/>
              </a:ext>
            </a:extLst>
          </p:cNvPr>
          <p:cNvSpPr/>
          <p:nvPr/>
        </p:nvSpPr>
        <p:spPr>
          <a:xfrm>
            <a:off x="4052143" y="2318071"/>
            <a:ext cx="4638300" cy="2240073"/>
          </a:xfrm>
          <a:prstGeom prst="rect">
            <a:avLst/>
          </a:prstGeom>
          <a:blipFill dpi="0" rotWithShape="1"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6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767" name="Google Shape;76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918" y="207092"/>
            <a:ext cx="945350" cy="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16"/>
          <p:cNvSpPr txBox="1"/>
          <p:nvPr/>
        </p:nvSpPr>
        <p:spPr>
          <a:xfrm>
            <a:off x="746229" y="708894"/>
            <a:ext cx="5841607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>
              <a:buClr>
                <a:srgbClr val="D2CDD7"/>
              </a:buClr>
              <a:buSzPts val="3200"/>
            </a:pPr>
            <a:r>
              <a:rPr lang="pt-BR" sz="32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Entendimento do Negócio</a:t>
            </a:r>
            <a:endParaRPr lang="pt-BR" sz="3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endParaRPr sz="500" dirty="0"/>
          </a:p>
        </p:txBody>
      </p:sp>
      <p:sp>
        <p:nvSpPr>
          <p:cNvPr id="784" name="Google Shape;784;p116"/>
          <p:cNvSpPr txBox="1"/>
          <p:nvPr/>
        </p:nvSpPr>
        <p:spPr>
          <a:xfrm>
            <a:off x="746264" y="514175"/>
            <a:ext cx="7333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 de Certificação INDICIUM</a:t>
            </a:r>
            <a:endParaRPr lang="pt-BR" dirty="0">
              <a:solidFill>
                <a:srgbClr val="ED8A0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5" name="Google Shape;785;p116"/>
          <p:cNvSpPr txBox="1"/>
          <p:nvPr/>
        </p:nvSpPr>
        <p:spPr>
          <a:xfrm>
            <a:off x="731325" y="1749600"/>
            <a:ext cx="4333800" cy="2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800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735;p113">
            <a:extLst>
              <a:ext uri="{FF2B5EF4-FFF2-40B4-BE49-F238E27FC236}">
                <a16:creationId xmlns:a16="http://schemas.microsoft.com/office/drawing/2014/main" id="{92B570C7-F8DA-125A-4ADB-E1079FBF137C}"/>
              </a:ext>
            </a:extLst>
          </p:cNvPr>
          <p:cNvSpPr txBox="1"/>
          <p:nvPr/>
        </p:nvSpPr>
        <p:spPr>
          <a:xfrm>
            <a:off x="644237" y="1237494"/>
            <a:ext cx="8146472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Qual o número de pedidos, quantidade comprada, valor total negociado por produto, tipo de cartão, motivo de venda, data de venda, cliente, status, cidade, estado e país?</a:t>
            </a: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Quais os produtos com maior ticket médio por mês, ano, cidade, estado e país? (ticket médio = Faturamento bruto - descontos do produto / número de pedidos no período de análise)</a:t>
            </a: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Quais os 10 melhores clientes por valor total negociado filtrado por produto, tipo de cartão, motivo de venda, data de venda, status, cidade, estado e país?</a:t>
            </a: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Quais as 5 melhores cidades em valor total negociado por produto, tipo de cartão, motivo de venda, data de venda, cliente, status, cidade, estado e país?</a:t>
            </a: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Qual o número de pedidos, quantidade comprada, valor total negociado por mês e ano (dica: gráfico de série de tempo)?</a:t>
            </a: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Qual produto tem a maior quantidade de unidades compradas para o motivo de venda “</a:t>
            </a:r>
            <a:r>
              <a:rPr lang="pt-BR" sz="12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Promotion</a:t>
            </a: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”?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7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767" name="Google Shape;76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918" y="207092"/>
            <a:ext cx="945350" cy="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16"/>
          <p:cNvSpPr txBox="1"/>
          <p:nvPr/>
        </p:nvSpPr>
        <p:spPr>
          <a:xfrm>
            <a:off x="746229" y="708894"/>
            <a:ext cx="5841607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>
              <a:buClr>
                <a:srgbClr val="D2CDD7"/>
              </a:buClr>
              <a:buSzPts val="3200"/>
            </a:pPr>
            <a:r>
              <a:rPr lang="pt-BR" sz="32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Entendimento do Negócio</a:t>
            </a:r>
            <a:endParaRPr lang="pt-BR" sz="3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endParaRPr sz="500" dirty="0"/>
          </a:p>
        </p:txBody>
      </p:sp>
      <p:sp>
        <p:nvSpPr>
          <p:cNvPr id="784" name="Google Shape;784;p116"/>
          <p:cNvSpPr txBox="1"/>
          <p:nvPr/>
        </p:nvSpPr>
        <p:spPr>
          <a:xfrm>
            <a:off x="746264" y="514175"/>
            <a:ext cx="7333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 de Certificação INDICIUM</a:t>
            </a:r>
            <a:endParaRPr lang="pt-BR" dirty="0">
              <a:solidFill>
                <a:srgbClr val="ED8A0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5" name="Google Shape;785;p116"/>
          <p:cNvSpPr txBox="1"/>
          <p:nvPr/>
        </p:nvSpPr>
        <p:spPr>
          <a:xfrm>
            <a:off x="731325" y="1749600"/>
            <a:ext cx="4333800" cy="2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800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735;p113">
            <a:extLst>
              <a:ext uri="{FF2B5EF4-FFF2-40B4-BE49-F238E27FC236}">
                <a16:creationId xmlns:a16="http://schemas.microsoft.com/office/drawing/2014/main" id="{92B570C7-F8DA-125A-4ADB-E1079FBF137C}"/>
              </a:ext>
            </a:extLst>
          </p:cNvPr>
          <p:cNvSpPr txBox="1"/>
          <p:nvPr/>
        </p:nvSpPr>
        <p:spPr>
          <a:xfrm>
            <a:off x="644237" y="1237494"/>
            <a:ext cx="814647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8A05"/>
              </a:buClr>
              <a:buSzPts val="11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Adventure Works possui um banco de dados transacional (PostgreSQL) que armazena os dados de suas diferentes áreas. Esses dados estão distribuídos em 68 tabelas divididas em 6 </a:t>
            </a:r>
            <a:r>
              <a:rPr lang="pt-BR" sz="12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schemas</a:t>
            </a: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 HR (Recursos Humanos), </a:t>
            </a:r>
            <a:r>
              <a:rPr lang="pt-BR" sz="12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sales</a:t>
            </a: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(Vendas), </a:t>
            </a:r>
            <a:r>
              <a:rPr lang="pt-BR" sz="12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(Pessoa), </a:t>
            </a:r>
            <a:r>
              <a:rPr lang="pt-BR" sz="12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production</a:t>
            </a: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(Produção) e </a:t>
            </a:r>
            <a:r>
              <a:rPr lang="pt-BR" sz="12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purchasing</a:t>
            </a: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(Compras).</a:t>
            </a:r>
          </a:p>
        </p:txBody>
      </p:sp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ABA56752-9E4F-FF0D-E72E-B55576D1F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9338" b="9338"/>
          <a:stretch/>
        </p:blipFill>
        <p:spPr>
          <a:xfrm>
            <a:off x="2063824" y="2253977"/>
            <a:ext cx="4809744" cy="2606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955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8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785" name="Google Shape;785;p116"/>
          <p:cNvSpPr txBox="1"/>
          <p:nvPr/>
        </p:nvSpPr>
        <p:spPr>
          <a:xfrm>
            <a:off x="731325" y="1749600"/>
            <a:ext cx="4333800" cy="2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800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Espaço Reservado para Imagem 15">
            <a:extLst>
              <a:ext uri="{FF2B5EF4-FFF2-40B4-BE49-F238E27FC236}">
                <a16:creationId xmlns:a16="http://schemas.microsoft.com/office/drawing/2014/main" id="{09BD9EC2-BCA8-5A35-CBC9-8AE9DD34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031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71"/>
          <p:cNvSpPr/>
          <p:nvPr/>
        </p:nvSpPr>
        <p:spPr>
          <a:xfrm>
            <a:off x="-66100" y="-186825"/>
            <a:ext cx="2643900" cy="5409000"/>
          </a:xfrm>
          <a:prstGeom prst="rect">
            <a:avLst/>
          </a:prstGeom>
          <a:solidFill>
            <a:srgbClr val="0076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171"/>
          <p:cNvSpPr txBox="1"/>
          <p:nvPr/>
        </p:nvSpPr>
        <p:spPr>
          <a:xfrm>
            <a:off x="245425" y="1357745"/>
            <a:ext cx="2217000" cy="368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3000"/>
              <a:buFont typeface="Raleway Medium"/>
              <a:buNone/>
            </a:pPr>
            <a:r>
              <a:rPr lang="pt-BR" sz="14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Modelo Conceitual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Modelo desenvolvido com tabelas de dimensão e tabelas de fato. Esse tipo de modelo é amplamente utilizado em Data-</a:t>
            </a:r>
            <a:r>
              <a:rPr lang="pt-BR" sz="1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Warehouses</a:t>
            </a:r>
            <a:r>
              <a:rPr lang="pt-BR" sz="1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 sistemas de Business </a:t>
            </a:r>
            <a:r>
              <a:rPr lang="pt-BR" sz="10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Intelligence</a:t>
            </a:r>
            <a:r>
              <a:rPr lang="pt-BR" sz="1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(BI) para organizar e estruturar dados de maneira que facilite análises e consultas complexas.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oogle Shape;767;p116">
            <a:extLst>
              <a:ext uri="{FF2B5EF4-FFF2-40B4-BE49-F238E27FC236}">
                <a16:creationId xmlns:a16="http://schemas.microsoft.com/office/drawing/2014/main" id="{B7786CDF-C642-B30A-E6B9-A00CF8A3B8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918" y="207092"/>
            <a:ext cx="945350" cy="4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7D8AA3-618D-50BE-FF67-ACA454C53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2" y="755127"/>
            <a:ext cx="6404693" cy="41147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2282</Words>
  <Application>Microsoft Office PowerPoint</Application>
  <PresentationFormat>Apresentação na tela (16:9)</PresentationFormat>
  <Paragraphs>224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34</vt:i4>
      </vt:variant>
    </vt:vector>
  </HeadingPairs>
  <TitlesOfParts>
    <vt:vector size="51" baseType="lpstr">
      <vt:lpstr>Roboto Light</vt:lpstr>
      <vt:lpstr>Titillium Web</vt:lpstr>
      <vt:lpstr>Titillium Web Light</vt:lpstr>
      <vt:lpstr>Lato</vt:lpstr>
      <vt:lpstr>Montserrat</vt:lpstr>
      <vt:lpstr>Lato Light</vt:lpstr>
      <vt:lpstr>Helvetica Neue Light</vt:lpstr>
      <vt:lpstr>Arial</vt:lpstr>
      <vt:lpstr>Montserrat ExtraBold</vt:lpstr>
      <vt:lpstr>Helvetica Neue</vt:lpstr>
      <vt:lpstr>Roboto</vt:lpstr>
      <vt:lpstr>Open Sans Light</vt:lpstr>
      <vt:lpstr>Open Sans SemiBold</vt:lpstr>
      <vt:lpstr>Raleway Medium</vt:lpstr>
      <vt:lpstr>Open Sans</vt:lpstr>
      <vt:lpstr>Simple Light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Raphael Caetano</dc:creator>
  <cp:lastModifiedBy>Raphael Caetano</cp:lastModifiedBy>
  <cp:revision>1</cp:revision>
  <dcterms:modified xsi:type="dcterms:W3CDTF">2023-09-24T16:01:48Z</dcterms:modified>
</cp:coreProperties>
</file>